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53"/>
  </p:notesMasterIdLst>
  <p:sldIdLst>
    <p:sldId id="256" r:id="rId3"/>
    <p:sldId id="258" r:id="rId4"/>
    <p:sldId id="259" r:id="rId5"/>
    <p:sldId id="290" r:id="rId6"/>
    <p:sldId id="291" r:id="rId7"/>
    <p:sldId id="261" r:id="rId8"/>
    <p:sldId id="262" r:id="rId9"/>
    <p:sldId id="293" r:id="rId10"/>
    <p:sldId id="263" r:id="rId11"/>
    <p:sldId id="264" r:id="rId12"/>
    <p:sldId id="265" r:id="rId13"/>
    <p:sldId id="266" r:id="rId14"/>
    <p:sldId id="343" r:id="rId15"/>
    <p:sldId id="345" r:id="rId16"/>
    <p:sldId id="344" r:id="rId17"/>
    <p:sldId id="268" r:id="rId18"/>
    <p:sldId id="269" r:id="rId19"/>
    <p:sldId id="270" r:id="rId20"/>
    <p:sldId id="271" r:id="rId21"/>
    <p:sldId id="272" r:id="rId22"/>
    <p:sldId id="301" r:id="rId23"/>
    <p:sldId id="274" r:id="rId24"/>
    <p:sldId id="338" r:id="rId25"/>
    <p:sldId id="292" r:id="rId26"/>
    <p:sldId id="309" r:id="rId27"/>
    <p:sldId id="308" r:id="rId28"/>
    <p:sldId id="310" r:id="rId29"/>
    <p:sldId id="314" r:id="rId30"/>
    <p:sldId id="317" r:id="rId31"/>
    <p:sldId id="318" r:id="rId32"/>
    <p:sldId id="319" r:id="rId33"/>
    <p:sldId id="348" r:id="rId34"/>
    <p:sldId id="346" r:id="rId35"/>
    <p:sldId id="321" r:id="rId36"/>
    <p:sldId id="320" r:id="rId37"/>
    <p:sldId id="324" r:id="rId38"/>
    <p:sldId id="326" r:id="rId39"/>
    <p:sldId id="327" r:id="rId40"/>
    <p:sldId id="328" r:id="rId41"/>
    <p:sldId id="329" r:id="rId42"/>
    <p:sldId id="331" r:id="rId43"/>
    <p:sldId id="332" r:id="rId44"/>
    <p:sldId id="333" r:id="rId45"/>
    <p:sldId id="342" r:id="rId46"/>
    <p:sldId id="312" r:id="rId47"/>
    <p:sldId id="287" r:id="rId48"/>
    <p:sldId id="347" r:id="rId49"/>
    <p:sldId id="339" r:id="rId50"/>
    <p:sldId id="340" r:id="rId51"/>
    <p:sldId id="341" r:id="rId52"/>
  </p:sldIdLst>
  <p:sldSz cx="9144000" cy="6858000" type="screen4x3"/>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46" autoAdjust="0"/>
  </p:normalViewPr>
  <p:slideViewPr>
    <p:cSldViewPr snapToGrid="0">
      <p:cViewPr varScale="1">
        <p:scale>
          <a:sx n="146" d="100"/>
          <a:sy n="146" d="100"/>
        </p:scale>
        <p:origin x="22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 </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 </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 </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0996EF2D-DBB1-4553-94E1-6747DB10C130}"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a:latin typeface="Arial"/>
              </a:rPr>
              <a:t>https://smw.ch/journalimage/1170/0/ratio/view/article/ezm_smw/en/smw.2018.14691/3e6725bcb1b49093abfcca18f1e00b6525c2f594/14691.jpg/rsrc/ji</a:t>
            </a: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1</a:t>
            </a:fld>
            <a:endParaRPr lang="de-DE" sz="13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25</a:t>
            </a:fld>
            <a:endParaRPr lang="de-DE" sz="1300" b="0" strike="noStrike" spc="-1">
              <a:latin typeface="Times New Roman"/>
            </a:endParaRPr>
          </a:p>
        </p:txBody>
      </p:sp>
    </p:spTree>
    <p:extLst>
      <p:ext uri="{BB962C8B-B14F-4D97-AF65-F5344CB8AC3E}">
        <p14:creationId xmlns:p14="http://schemas.microsoft.com/office/powerpoint/2010/main" val="97961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26</a:t>
            </a:fld>
            <a:endParaRPr lang="de-DE" sz="1300" b="0" strike="noStrike" spc="-1">
              <a:latin typeface="Times New Roman"/>
            </a:endParaRPr>
          </a:p>
        </p:txBody>
      </p:sp>
    </p:spTree>
    <p:extLst>
      <p:ext uri="{BB962C8B-B14F-4D97-AF65-F5344CB8AC3E}">
        <p14:creationId xmlns:p14="http://schemas.microsoft.com/office/powerpoint/2010/main" val="334785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27</a:t>
            </a:fld>
            <a:endParaRPr lang="de-DE" sz="1300" b="0" strike="noStrike" spc="-1">
              <a:latin typeface="Times New Roman"/>
            </a:endParaRPr>
          </a:p>
        </p:txBody>
      </p:sp>
    </p:spTree>
    <p:extLst>
      <p:ext uri="{BB962C8B-B14F-4D97-AF65-F5344CB8AC3E}">
        <p14:creationId xmlns:p14="http://schemas.microsoft.com/office/powerpoint/2010/main" val="156232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28</a:t>
            </a:fld>
            <a:endParaRPr lang="de-DE" sz="1300" b="0" strike="noStrike" spc="-1">
              <a:latin typeface="Times New Roman"/>
            </a:endParaRPr>
          </a:p>
        </p:txBody>
      </p:sp>
    </p:spTree>
    <p:extLst>
      <p:ext uri="{BB962C8B-B14F-4D97-AF65-F5344CB8AC3E}">
        <p14:creationId xmlns:p14="http://schemas.microsoft.com/office/powerpoint/2010/main" val="265379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29</a:t>
            </a:fld>
            <a:endParaRPr lang="de-DE" sz="1300" b="0" strike="noStrike" spc="-1">
              <a:latin typeface="Times New Roman"/>
            </a:endParaRPr>
          </a:p>
        </p:txBody>
      </p:sp>
    </p:spTree>
    <p:extLst>
      <p:ext uri="{BB962C8B-B14F-4D97-AF65-F5344CB8AC3E}">
        <p14:creationId xmlns:p14="http://schemas.microsoft.com/office/powerpoint/2010/main" val="180099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30</a:t>
            </a:fld>
            <a:endParaRPr lang="de-DE" sz="1300" b="0" strike="noStrike" spc="-1">
              <a:latin typeface="Times New Roman"/>
            </a:endParaRPr>
          </a:p>
        </p:txBody>
      </p:sp>
    </p:spTree>
    <p:extLst>
      <p:ext uri="{BB962C8B-B14F-4D97-AF65-F5344CB8AC3E}">
        <p14:creationId xmlns:p14="http://schemas.microsoft.com/office/powerpoint/2010/main" val="401915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31</a:t>
            </a:fld>
            <a:endParaRPr lang="de-DE" sz="1300" b="0" strike="noStrike" spc="-1">
              <a:latin typeface="Times New Roman"/>
            </a:endParaRPr>
          </a:p>
        </p:txBody>
      </p:sp>
    </p:spTree>
    <p:extLst>
      <p:ext uri="{BB962C8B-B14F-4D97-AF65-F5344CB8AC3E}">
        <p14:creationId xmlns:p14="http://schemas.microsoft.com/office/powerpoint/2010/main" val="107757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32</a:t>
            </a:fld>
            <a:endParaRPr lang="de-DE" sz="1300" b="0" strike="noStrike" spc="-1">
              <a:latin typeface="Times New Roman"/>
            </a:endParaRPr>
          </a:p>
        </p:txBody>
      </p:sp>
    </p:spTree>
    <p:extLst>
      <p:ext uri="{BB962C8B-B14F-4D97-AF65-F5344CB8AC3E}">
        <p14:creationId xmlns:p14="http://schemas.microsoft.com/office/powerpoint/2010/main" val="199705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33</a:t>
            </a:fld>
            <a:endParaRPr lang="de-DE" sz="1300" b="0" strike="noStrike" spc="-1">
              <a:latin typeface="Times New Roman"/>
            </a:endParaRPr>
          </a:p>
        </p:txBody>
      </p:sp>
    </p:spTree>
    <p:extLst>
      <p:ext uri="{BB962C8B-B14F-4D97-AF65-F5344CB8AC3E}">
        <p14:creationId xmlns:p14="http://schemas.microsoft.com/office/powerpoint/2010/main" val="337408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34</a:t>
            </a:fld>
            <a:endParaRPr lang="de-DE" sz="1300" b="0" strike="noStrike" spc="-1">
              <a:latin typeface="Times New Roman"/>
            </a:endParaRPr>
          </a:p>
        </p:txBody>
      </p:sp>
    </p:spTree>
    <p:extLst>
      <p:ext uri="{BB962C8B-B14F-4D97-AF65-F5344CB8AC3E}">
        <p14:creationId xmlns:p14="http://schemas.microsoft.com/office/powerpoint/2010/main" val="227464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1249363" y="1279525"/>
            <a:ext cx="4605337" cy="3454400"/>
          </a:xfrm>
          <a:prstGeom prst="rect">
            <a:avLst/>
          </a:prstGeom>
        </p:spPr>
      </p:sp>
      <p:sp>
        <p:nvSpPr>
          <p:cNvPr id="301"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2"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CFDBEC31-9058-4D4E-A6D2-46D0216894D1}" type="slidenum">
              <a:rPr lang="de-DE" sz="1300" b="0" strike="noStrike" spc="-1">
                <a:latin typeface="Times New Roman"/>
              </a:rPr>
              <a:t>2</a:t>
            </a:fld>
            <a:endParaRPr lang="de-DE" sz="13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35</a:t>
            </a:fld>
            <a:endParaRPr lang="de-DE" sz="1300" b="0" strike="noStrike" spc="-1">
              <a:latin typeface="Times New Roman"/>
            </a:endParaRPr>
          </a:p>
        </p:txBody>
      </p:sp>
    </p:spTree>
    <p:extLst>
      <p:ext uri="{BB962C8B-B14F-4D97-AF65-F5344CB8AC3E}">
        <p14:creationId xmlns:p14="http://schemas.microsoft.com/office/powerpoint/2010/main" val="3338189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36</a:t>
            </a:fld>
            <a:endParaRPr lang="de-DE" sz="1300" b="0" strike="noStrike" spc="-1">
              <a:latin typeface="Times New Roman"/>
            </a:endParaRPr>
          </a:p>
        </p:txBody>
      </p:sp>
    </p:spTree>
    <p:extLst>
      <p:ext uri="{BB962C8B-B14F-4D97-AF65-F5344CB8AC3E}">
        <p14:creationId xmlns:p14="http://schemas.microsoft.com/office/powerpoint/2010/main" val="1044471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a:t>
            </a:r>
          </a:p>
          <a:p>
            <a:endParaRPr lang="de-DE"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strike="noStrike" spc="-1" dirty="0">
                <a:latin typeface="Calibri"/>
              </a:rPr>
              <a:t>Abb.21</a:t>
            </a:r>
            <a:r>
              <a:rPr lang="de-DE" sz="2000" b="1" spc="-1" dirty="0">
                <a:latin typeface="Calibri"/>
              </a:rPr>
              <a:t>: Ausschnitt Class Diagramm „Rescue Robot“</a:t>
            </a:r>
            <a:endParaRPr lang="de-DE" sz="2000" dirty="0"/>
          </a:p>
          <a:p>
            <a:r>
              <a:rPr lang="de-DE" sz="2000" b="0" strike="noStrike" spc="-1" dirty="0">
                <a:latin typeface="Arial"/>
              </a:rPr>
              <a:t>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37</a:t>
            </a:fld>
            <a:endParaRPr lang="de-DE" sz="1300" b="0" strike="noStrike" spc="-1">
              <a:latin typeface="Times New Roman"/>
            </a:endParaRPr>
          </a:p>
        </p:txBody>
      </p:sp>
    </p:spTree>
    <p:extLst>
      <p:ext uri="{BB962C8B-B14F-4D97-AF65-F5344CB8AC3E}">
        <p14:creationId xmlns:p14="http://schemas.microsoft.com/office/powerpoint/2010/main" val="35409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38</a:t>
            </a:fld>
            <a:endParaRPr lang="de-DE" sz="1300" b="0" strike="noStrike" spc="-1">
              <a:latin typeface="Times New Roman"/>
            </a:endParaRPr>
          </a:p>
        </p:txBody>
      </p:sp>
    </p:spTree>
    <p:extLst>
      <p:ext uri="{BB962C8B-B14F-4D97-AF65-F5344CB8AC3E}">
        <p14:creationId xmlns:p14="http://schemas.microsoft.com/office/powerpoint/2010/main" val="1021882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39</a:t>
            </a:fld>
            <a:endParaRPr lang="de-DE" sz="1300" b="0" strike="noStrike" spc="-1">
              <a:latin typeface="Times New Roman"/>
            </a:endParaRPr>
          </a:p>
        </p:txBody>
      </p:sp>
    </p:spTree>
    <p:extLst>
      <p:ext uri="{BB962C8B-B14F-4D97-AF65-F5344CB8AC3E}">
        <p14:creationId xmlns:p14="http://schemas.microsoft.com/office/powerpoint/2010/main" val="28302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40</a:t>
            </a:fld>
            <a:endParaRPr lang="de-DE" sz="1300" b="0" strike="noStrike" spc="-1">
              <a:latin typeface="Times New Roman"/>
            </a:endParaRPr>
          </a:p>
        </p:txBody>
      </p:sp>
    </p:spTree>
    <p:extLst>
      <p:ext uri="{BB962C8B-B14F-4D97-AF65-F5344CB8AC3E}">
        <p14:creationId xmlns:p14="http://schemas.microsoft.com/office/powerpoint/2010/main" val="3422820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41</a:t>
            </a:fld>
            <a:endParaRPr lang="de-DE" sz="1300" b="0" strike="noStrike" spc="-1">
              <a:latin typeface="Times New Roman"/>
            </a:endParaRPr>
          </a:p>
        </p:txBody>
      </p:sp>
    </p:spTree>
    <p:extLst>
      <p:ext uri="{BB962C8B-B14F-4D97-AF65-F5344CB8AC3E}">
        <p14:creationId xmlns:p14="http://schemas.microsoft.com/office/powerpoint/2010/main" val="1360163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42</a:t>
            </a:fld>
            <a:endParaRPr lang="de-DE" sz="1300" b="0" strike="noStrike" spc="-1">
              <a:latin typeface="Times New Roman"/>
            </a:endParaRPr>
          </a:p>
        </p:txBody>
      </p:sp>
    </p:spTree>
    <p:extLst>
      <p:ext uri="{BB962C8B-B14F-4D97-AF65-F5344CB8AC3E}">
        <p14:creationId xmlns:p14="http://schemas.microsoft.com/office/powerpoint/2010/main" val="2089416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43</a:t>
            </a:fld>
            <a:endParaRPr lang="de-DE" sz="1300" b="0" strike="noStrike" spc="-1">
              <a:latin typeface="Times New Roman"/>
            </a:endParaRPr>
          </a:p>
        </p:txBody>
      </p:sp>
    </p:spTree>
    <p:extLst>
      <p:ext uri="{BB962C8B-B14F-4D97-AF65-F5344CB8AC3E}">
        <p14:creationId xmlns:p14="http://schemas.microsoft.com/office/powerpoint/2010/main" val="577176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44</a:t>
            </a:fld>
            <a:endParaRPr lang="de-DE" sz="1300" b="0" strike="noStrike" spc="-1">
              <a:latin typeface="Times New Roman"/>
            </a:endParaRPr>
          </a:p>
        </p:txBody>
      </p:sp>
    </p:spTree>
    <p:extLst>
      <p:ext uri="{BB962C8B-B14F-4D97-AF65-F5344CB8AC3E}">
        <p14:creationId xmlns:p14="http://schemas.microsoft.com/office/powerpoint/2010/main" val="361089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1249363" y="1279525"/>
            <a:ext cx="4605337" cy="3454400"/>
          </a:xfrm>
          <a:prstGeom prst="rect">
            <a:avLst/>
          </a:prstGeom>
        </p:spPr>
      </p:sp>
      <p:sp>
        <p:nvSpPr>
          <p:cNvPr id="304"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5"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3B504DE7-153F-4E22-9786-6E9911319155}" type="slidenum">
              <a:rPr lang="de-DE" sz="1300" b="0" strike="noStrike" spc="-1">
                <a:latin typeface="Times New Roman"/>
              </a:rPr>
              <a:t>3</a:t>
            </a:fld>
            <a:endParaRPr lang="de-DE" sz="13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FEM -  Finite-Elemente-Methode</a:t>
            </a:r>
          </a:p>
          <a:p>
            <a:r>
              <a:rPr lang="de-DE" dirty="0"/>
              <a:t>Durch dessen Einsatz können Bauteile und ganze Baugruppen auf ihre Steifigkeit und Festigkeit untersucht werden. Komplexe Lastfälle und zahlreiche Randbedingungen können abgebildet werden, wodurch wesentlich detailliertere Ergebnisse erzielt werden können, als dies beispielsweise bei einer analytischen Handrechnung der Fall wäre. Überdimensionierungen werden erkannt und unterbunden. Kritische Stellen lassen sich detektieren und entschärfen. Dadurch wird eine Verbesserung der Gesamtkonstruktion erzielt</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46</a:t>
            </a:fld>
            <a:endParaRPr lang="de-DE" sz="1400" b="0" strike="noStrike" spc="-1">
              <a:latin typeface="Times New Roman"/>
            </a:endParaRPr>
          </a:p>
        </p:txBody>
      </p:sp>
    </p:spTree>
    <p:extLst>
      <p:ext uri="{BB962C8B-B14F-4D97-AF65-F5344CB8AC3E}">
        <p14:creationId xmlns:p14="http://schemas.microsoft.com/office/powerpoint/2010/main" val="336589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endParaRPr lang="de-DE" sz="2000" b="0" strike="noStrike" spc="-1" dirty="0">
              <a:latin typeface="Arial"/>
            </a:endParaRP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47</a:t>
            </a:fld>
            <a:endParaRPr lang="de-DE" sz="1300" b="0" strike="noStrike" spc="-1">
              <a:latin typeface="Times New Roman"/>
            </a:endParaRPr>
          </a:p>
        </p:txBody>
      </p:sp>
    </p:spTree>
    <p:extLst>
      <p:ext uri="{BB962C8B-B14F-4D97-AF65-F5344CB8AC3E}">
        <p14:creationId xmlns:p14="http://schemas.microsoft.com/office/powerpoint/2010/main" val="3270324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48</a:t>
            </a:fld>
            <a:endParaRPr lang="de-DE" sz="1300" b="0" strike="noStrike" spc="-1">
              <a:latin typeface="Times New Roman"/>
            </a:endParaRPr>
          </a:p>
        </p:txBody>
      </p:sp>
    </p:spTree>
    <p:extLst>
      <p:ext uri="{BB962C8B-B14F-4D97-AF65-F5344CB8AC3E}">
        <p14:creationId xmlns:p14="http://schemas.microsoft.com/office/powerpoint/2010/main" val="280922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49</a:t>
            </a:fld>
            <a:endParaRPr lang="de-DE" sz="1300" b="0" strike="noStrike" spc="-1">
              <a:latin typeface="Times New Roman"/>
            </a:endParaRPr>
          </a:p>
        </p:txBody>
      </p:sp>
    </p:spTree>
    <p:extLst>
      <p:ext uri="{BB962C8B-B14F-4D97-AF65-F5344CB8AC3E}">
        <p14:creationId xmlns:p14="http://schemas.microsoft.com/office/powerpoint/2010/main" val="781737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50</a:t>
            </a:fld>
            <a:endParaRPr lang="de-DE" sz="1300" b="0" strike="noStrike" spc="-1">
              <a:latin typeface="Times New Roman"/>
            </a:endParaRPr>
          </a:p>
        </p:txBody>
      </p:sp>
    </p:spTree>
    <p:extLst>
      <p:ext uri="{BB962C8B-B14F-4D97-AF65-F5344CB8AC3E}">
        <p14:creationId xmlns:p14="http://schemas.microsoft.com/office/powerpoint/2010/main" val="118564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13</a:t>
            </a:fld>
            <a:endParaRPr lang="de-DE" sz="1400" b="0" strike="noStrike" spc="-1">
              <a:latin typeface="Times New Roman"/>
            </a:endParaRPr>
          </a:p>
        </p:txBody>
      </p:sp>
    </p:spTree>
    <p:extLst>
      <p:ext uri="{BB962C8B-B14F-4D97-AF65-F5344CB8AC3E}">
        <p14:creationId xmlns:p14="http://schemas.microsoft.com/office/powerpoint/2010/main" val="238745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14</a:t>
            </a:fld>
            <a:endParaRPr lang="de-DE" sz="1400" b="0" strike="noStrike" spc="-1">
              <a:latin typeface="Times New Roman"/>
            </a:endParaRPr>
          </a:p>
        </p:txBody>
      </p:sp>
    </p:spTree>
    <p:extLst>
      <p:ext uri="{BB962C8B-B14F-4D97-AF65-F5344CB8AC3E}">
        <p14:creationId xmlns:p14="http://schemas.microsoft.com/office/powerpoint/2010/main" val="189992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15</a:t>
            </a:fld>
            <a:endParaRPr lang="de-DE" sz="1400" b="0" strike="noStrike" spc="-1">
              <a:latin typeface="Times New Roman"/>
            </a:endParaRPr>
          </a:p>
        </p:txBody>
      </p:sp>
    </p:spTree>
    <p:extLst>
      <p:ext uri="{BB962C8B-B14F-4D97-AF65-F5344CB8AC3E}">
        <p14:creationId xmlns:p14="http://schemas.microsoft.com/office/powerpoint/2010/main" val="11525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zur visuellen Darstellung von Teilprozessen eines Geschäftsprozesses</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21</a:t>
            </a:fld>
            <a:endParaRPr lang="de-DE" sz="1400" b="0" strike="noStrike" spc="-1">
              <a:latin typeface="Times New Roman"/>
            </a:endParaRPr>
          </a:p>
        </p:txBody>
      </p:sp>
    </p:spTree>
    <p:extLst>
      <p:ext uri="{BB962C8B-B14F-4D97-AF65-F5344CB8AC3E}">
        <p14:creationId xmlns:p14="http://schemas.microsoft.com/office/powerpoint/2010/main" val="48942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22</a:t>
            </a:fld>
            <a:endParaRPr lang="de-DE" sz="13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23</a:t>
            </a:fld>
            <a:endParaRPr lang="de-DE" sz="1300" b="0" strike="noStrike" spc="-1">
              <a:latin typeface="Times New Roman"/>
            </a:endParaRPr>
          </a:p>
        </p:txBody>
      </p:sp>
    </p:spTree>
    <p:extLst>
      <p:ext uri="{BB962C8B-B14F-4D97-AF65-F5344CB8AC3E}">
        <p14:creationId xmlns:p14="http://schemas.microsoft.com/office/powerpoint/2010/main" val="383009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dirty="0">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hidden="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 name="CustomShape 2" hidden="1"/>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2520" y="6400800"/>
            <a:ext cx="91411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11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758880"/>
            <a:ext cx="7543440" cy="3565800"/>
          </a:xfrm>
          <a:prstGeom prst="rect">
            <a:avLst/>
          </a:prstGeom>
        </p:spPr>
        <p:txBody>
          <a:bodyPr anchor="b">
            <a:normAutofit/>
          </a:bodyPr>
          <a:lstStyle/>
          <a:p>
            <a:pPr>
              <a:lnSpc>
                <a:spcPct val="85000"/>
              </a:lnSpc>
            </a:pPr>
            <a:r>
              <a:rPr lang="en-US" sz="8000" b="0" strike="noStrike" spc="-52">
                <a:solidFill>
                  <a:srgbClr val="262626"/>
                </a:solidFill>
                <a:latin typeface="Calibri Light"/>
              </a:rPr>
              <a:t>Mastertitelformat bearbeiten</a:t>
            </a:r>
            <a:endParaRPr lang="en-US" sz="8000" b="0" strike="noStrike" spc="-1">
              <a:solidFill>
                <a:srgbClr val="000000"/>
              </a:solidFill>
              <a:latin typeface="Calibri"/>
            </a:endParaRPr>
          </a:p>
        </p:txBody>
      </p:sp>
      <p:sp>
        <p:nvSpPr>
          <p:cNvPr id="6" name="PlaceHolder 7"/>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7" name="PlaceHolder 8"/>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8" name="PlaceHolder 9"/>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D20A88B3-8172-448B-9DC2-1B1E012A7E39}" type="slidenum">
              <a:rPr lang="de-DE" sz="1050" b="0" strike="noStrike" spc="-1">
                <a:solidFill>
                  <a:srgbClr val="FFFFFF"/>
                </a:solidFill>
                <a:latin typeface="Calibri"/>
              </a:rPr>
              <a:t>‹Nr.›</a:t>
            </a:fld>
            <a:endParaRPr lang="de-DE" sz="1050" b="0" strike="noStrike" spc="-1">
              <a:latin typeface="Times New Roman"/>
            </a:endParaRPr>
          </a:p>
        </p:txBody>
      </p:sp>
      <p:sp>
        <p:nvSpPr>
          <p:cNvPr id="9" name="Line 10"/>
          <p:cNvSpPr/>
          <p:nvPr/>
        </p:nvSpPr>
        <p:spPr>
          <a:xfrm>
            <a:off x="490320" y="1134000"/>
            <a:ext cx="65610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737720"/>
            <a:ext cx="74754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822960" y="286560"/>
            <a:ext cx="75434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Mastertitelformat bearbeiten</a:t>
            </a:r>
            <a:endParaRPr lang="en-US" sz="4800" b="0" strike="noStrike" spc="-1">
              <a:solidFill>
                <a:srgbClr val="000000"/>
              </a:solidFill>
              <a:latin typeface="Calibri"/>
            </a:endParaRPr>
          </a:p>
        </p:txBody>
      </p:sp>
      <p:sp>
        <p:nvSpPr>
          <p:cNvPr id="51" name="PlaceHolder 5"/>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52" name="PlaceHolder 6"/>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53" name="PlaceHolder 7"/>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C2DF98FA-0BFA-429F-ACF1-4BBD019F8A00}" type="slidenum">
              <a:rPr lang="de-DE" sz="1050" b="0" strike="noStrike" spc="-1">
                <a:solidFill>
                  <a:srgbClr val="FFFFFF"/>
                </a:solidFill>
                <a:latin typeface="Calibri"/>
              </a:rPr>
              <a:t>‹Nr.›</a:t>
            </a:fld>
            <a:endParaRPr lang="de-DE" sz="1050" b="0" strike="noStrike" spc="-1">
              <a:latin typeface="Times New Roman"/>
            </a:endParaRPr>
          </a:p>
        </p:txBody>
      </p:sp>
      <p:pic>
        <p:nvPicPr>
          <p:cNvPr id="54" name="Grafik 5"/>
          <p:cNvPicPr/>
          <p:nvPr/>
        </p:nvPicPr>
        <p:blipFill>
          <a:blip r:embed="rId14"/>
          <a:stretch/>
        </p:blipFill>
        <p:spPr>
          <a:xfrm>
            <a:off x="7636320" y="307440"/>
            <a:ext cx="1155960" cy="861120"/>
          </a:xfrm>
          <a:prstGeom prst="rect">
            <a:avLst/>
          </a:prstGeom>
          <a:ln>
            <a:noFill/>
          </a:ln>
        </p:spPr>
      </p:pic>
      <p:sp>
        <p:nvSpPr>
          <p:cNvPr id="55" name="PlaceHolder 8"/>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Diagramme/Use%20Case%20Model.png" TargetMode="External"/><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Diagramme/Swimlanes_new.bmp"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hyperlink" Target="Videos_Gifs/Unity_driving.mp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37.gif"/></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37.gif"/></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3" Type="http://schemas.openxmlformats.org/officeDocument/2006/relationships/hyperlink" Target="https://www.planet-wissen.de/natur/naturgewalten/erdbeben/index.html"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mining-technology.com/features/feature111373/" TargetMode="External"/><Relationship Id="rId5" Type="http://schemas.openxmlformats.org/officeDocument/2006/relationships/hyperlink" Target="https://www.donnersberg.de/donnersbergkreis/Aktuelles/" TargetMode="External"/><Relationship Id="rId4" Type="http://schemas.openxmlformats.org/officeDocument/2006/relationships/hyperlink" Target="https://p5.focus.de/img/fotos/origs8399001/3248515803-w630-h472-o-q75-p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Diagramme/Subsysteme/Subsystem_Fortbewegung/Locomotion_ver.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51360" y="-874800"/>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2000" b="1" strike="noStrike" spc="-52" dirty="0">
                <a:solidFill>
                  <a:srgbClr val="262626"/>
                </a:solidFill>
                <a:latin typeface="Calibri Light"/>
              </a:rPr>
              <a:t> </a:t>
            </a:r>
            <a:r>
              <a:rPr lang="en-US" sz="1600" b="0" strike="noStrike" spc="-52" dirty="0" err="1">
                <a:solidFill>
                  <a:srgbClr val="999999"/>
                </a:solidFill>
                <a:latin typeface="Calibri Light"/>
              </a:rPr>
              <a:t>Projekt</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angewandte</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Elektrotechnik</a:t>
            </a:r>
            <a:r>
              <a:rPr lang="en-US" sz="1600" b="0" strike="noStrike" spc="-52" dirty="0">
                <a:solidFill>
                  <a:srgbClr val="999999"/>
                </a:solidFill>
                <a:latin typeface="Calibri Light"/>
              </a:rPr>
              <a:t> - Gruppe 2 -</a:t>
            </a:r>
            <a:endParaRPr lang="en-US" sz="1600" b="0" strike="noStrike" spc="-1" dirty="0">
              <a:solidFill>
                <a:srgbClr val="000000"/>
              </a:solidFill>
              <a:latin typeface="Calibri"/>
            </a:endParaRPr>
          </a:p>
        </p:txBody>
      </p:sp>
      <p:sp>
        <p:nvSpPr>
          <p:cNvPr id="100" name="TextShape 2"/>
          <p:cNvSpPr txBox="1"/>
          <p:nvPr/>
        </p:nvSpPr>
        <p:spPr>
          <a:xfrm>
            <a:off x="416880" y="5750640"/>
            <a:ext cx="6413040" cy="890280"/>
          </a:xfrm>
          <a:prstGeom prst="rect">
            <a:avLst/>
          </a:prstGeom>
          <a:noFill/>
          <a:ln>
            <a:noFill/>
          </a:ln>
        </p:spPr>
        <p:txBody>
          <a:bodyPr anchor="ctr">
            <a:normAutofit/>
          </a:bodyPr>
          <a:lstStyle/>
          <a:p>
            <a:pPr algn="just">
              <a:lnSpc>
                <a:spcPct val="90000"/>
              </a:lnSpc>
            </a:pPr>
            <a:r>
              <a:rPr lang="de-DE" sz="1600" b="0" strike="noStrike" cap="all" spc="-52">
                <a:solidFill>
                  <a:srgbClr val="999999"/>
                </a:solidFill>
                <a:latin typeface="Calibri Light"/>
              </a:rPr>
              <a:t>Bruno Berger / Lukas Walter / Melanie Löbel</a:t>
            </a:r>
            <a:endParaRPr lang="de-DE" sz="1600" b="0" strike="noStrike" spc="-1">
              <a:latin typeface="Arial"/>
            </a:endParaRPr>
          </a:p>
        </p:txBody>
      </p:sp>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1798980"/>
            <a:ext cx="8338586" cy="38609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Grafik 2"/>
          <p:cNvPicPr/>
          <p:nvPr/>
        </p:nvPicPr>
        <p:blipFill>
          <a:blip r:embed="rId2"/>
          <a:stretch/>
        </p:blipFill>
        <p:spPr>
          <a:xfrm>
            <a:off x="908640" y="1765353"/>
            <a:ext cx="4250880" cy="4541760"/>
          </a:xfrm>
          <a:prstGeom prst="rect">
            <a:avLst/>
          </a:prstGeom>
          <a:ln>
            <a:noFill/>
          </a:ln>
        </p:spPr>
      </p:pic>
      <p:sp>
        <p:nvSpPr>
          <p:cNvPr id="14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Use Case </a:t>
            </a:r>
            <a:endParaRPr lang="en-US" sz="4800" b="0" strike="noStrike" spc="-1">
              <a:solidFill>
                <a:srgbClr val="000000"/>
              </a:solidFill>
              <a:latin typeface="Calibri"/>
            </a:endParaRPr>
          </a:p>
        </p:txBody>
      </p:sp>
      <p:sp>
        <p:nvSpPr>
          <p:cNvPr id="14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F99B1489-BE65-4049-B0AD-B601C15B49ED}" type="slidenum">
              <a:rPr lang="de-DE" sz="1050" b="0" strike="noStrike" spc="-1">
                <a:solidFill>
                  <a:srgbClr val="FFFFFF"/>
                </a:solidFill>
                <a:latin typeface="Calibri"/>
              </a:rPr>
              <a:t>10</a:t>
            </a:fld>
            <a:endParaRPr lang="de-DE" sz="1050" b="0" strike="noStrike" spc="-1">
              <a:latin typeface="Times New Roman"/>
            </a:endParaRPr>
          </a:p>
        </p:txBody>
      </p:sp>
      <p:sp>
        <p:nvSpPr>
          <p:cNvPr id="149"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50" name="CustomShape 4"/>
          <p:cNvSpPr/>
          <p:nvPr/>
        </p:nvSpPr>
        <p:spPr>
          <a:xfrm>
            <a:off x="5168160" y="6092640"/>
            <a:ext cx="16455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Abb.7: </a:t>
            </a:r>
            <a:r>
              <a:rPr lang="de-DE" sz="1200" b="1" strike="noStrike" spc="-1" dirty="0">
                <a:solidFill>
                  <a:srgbClr val="000000"/>
                </a:solidFill>
                <a:latin typeface="Calibri"/>
                <a:hlinkClick r:id="rId3" action="ppaction://hlinkfile"/>
              </a:rPr>
              <a:t>Use Case Model</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5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0DC49CB-5FCC-44DA-86E6-D06B23A9192A}" type="slidenum">
              <a:rPr lang="de-DE" sz="1050" b="0" strike="noStrike" spc="-1">
                <a:solidFill>
                  <a:srgbClr val="FFFFFF"/>
                </a:solidFill>
                <a:latin typeface="Calibri"/>
              </a:rPr>
              <a:t>11</a:t>
            </a:fld>
            <a:endParaRPr lang="de-DE" sz="1050" b="0" strike="noStrike" spc="-1">
              <a:latin typeface="Times New Roman"/>
            </a:endParaRPr>
          </a:p>
        </p:txBody>
      </p:sp>
      <p:sp>
        <p:nvSpPr>
          <p:cNvPr id="15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54" name="Grafik 5"/>
          <p:cNvPicPr/>
          <p:nvPr/>
        </p:nvPicPr>
        <p:blipFill>
          <a:blip r:embed="rId2"/>
          <a:srcRect l="8049" t="12679" r="30789"/>
          <a:stretch/>
        </p:blipFill>
        <p:spPr>
          <a:xfrm>
            <a:off x="923400" y="2067120"/>
            <a:ext cx="2229840" cy="1790640"/>
          </a:xfrm>
          <a:prstGeom prst="rect">
            <a:avLst/>
          </a:prstGeom>
          <a:ln>
            <a:noFill/>
          </a:ln>
          <a:effectLst>
            <a:outerShdw blurRad="292100" dist="139498" dir="2700000" algn="tl" rotWithShape="0">
              <a:srgbClr val="333333">
                <a:alpha val="65000"/>
              </a:srgbClr>
            </a:outerShdw>
          </a:effectLst>
        </p:spPr>
      </p:pic>
      <p:pic>
        <p:nvPicPr>
          <p:cNvPr id="155" name="Grafik 7"/>
          <p:cNvPicPr/>
          <p:nvPr/>
        </p:nvPicPr>
        <p:blipFill>
          <a:blip r:embed="rId3"/>
          <a:srcRect t="20161" r="3267" b="12541"/>
          <a:stretch/>
        </p:blipFill>
        <p:spPr>
          <a:xfrm>
            <a:off x="289080" y="3781440"/>
            <a:ext cx="2724480" cy="1065960"/>
          </a:xfrm>
          <a:prstGeom prst="rect">
            <a:avLst/>
          </a:prstGeom>
          <a:ln>
            <a:noFill/>
          </a:ln>
          <a:effectLst>
            <a:outerShdw blurRad="292100" dist="139498" dir="2700000" algn="tl" rotWithShape="0">
              <a:srgbClr val="333333">
                <a:alpha val="65000"/>
              </a:srgbClr>
            </a:outerShdw>
          </a:effectLst>
        </p:spPr>
      </p:pic>
      <p:pic>
        <p:nvPicPr>
          <p:cNvPr id="156" name="Grafik 10"/>
          <p:cNvPicPr/>
          <p:nvPr/>
        </p:nvPicPr>
        <p:blipFill>
          <a:blip r:embed="rId4"/>
          <a:srcRect l="12858" t="6045" r="10101" b="2167"/>
          <a:stretch/>
        </p:blipFill>
        <p:spPr>
          <a:xfrm>
            <a:off x="3467520" y="2053800"/>
            <a:ext cx="2094480" cy="1792800"/>
          </a:xfrm>
          <a:prstGeom prst="rect">
            <a:avLst/>
          </a:prstGeom>
          <a:ln>
            <a:noFill/>
          </a:ln>
          <a:effectLst>
            <a:outerShdw blurRad="292100" dist="139498" dir="2700000" algn="tl" rotWithShape="0">
              <a:srgbClr val="333333">
                <a:alpha val="65000"/>
              </a:srgbClr>
            </a:outerShdw>
          </a:effectLst>
        </p:spPr>
      </p:pic>
      <p:pic>
        <p:nvPicPr>
          <p:cNvPr id="157" name="Grafik 12"/>
          <p:cNvPicPr/>
          <p:nvPr/>
        </p:nvPicPr>
        <p:blipFill>
          <a:blip r:embed="rId5"/>
          <a:srcRect l="28982" t="21781" r="18797" b="15808"/>
          <a:stretch/>
        </p:blipFill>
        <p:spPr>
          <a:xfrm>
            <a:off x="5876280" y="2057760"/>
            <a:ext cx="2660760" cy="1788480"/>
          </a:xfrm>
          <a:prstGeom prst="rect">
            <a:avLst/>
          </a:prstGeom>
          <a:ln>
            <a:noFill/>
          </a:ln>
        </p:spPr>
      </p:pic>
      <p:sp>
        <p:nvSpPr>
          <p:cNvPr id="158" name="CustomShape 4"/>
          <p:cNvSpPr/>
          <p:nvPr/>
        </p:nvSpPr>
        <p:spPr>
          <a:xfrm>
            <a:off x="934200" y="4931280"/>
            <a:ext cx="208620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Abb.8: </a:t>
            </a:r>
            <a:endParaRPr lang="de-DE" sz="1200" b="0" strike="noStrike" spc="-1" dirty="0">
              <a:latin typeface="Arial"/>
            </a:endParaRPr>
          </a:p>
          <a:p>
            <a:pPr>
              <a:lnSpc>
                <a:spcPct val="100000"/>
              </a:lnSpc>
            </a:pPr>
            <a:r>
              <a:rPr lang="de-DE" sz="1200" b="1" strike="noStrike" spc="-1" dirty="0">
                <a:solidFill>
                  <a:srgbClr val="000000"/>
                </a:solidFill>
                <a:latin typeface="Calibri"/>
              </a:rPr>
              <a:t>Paper Prototype Bruno Berger</a:t>
            </a:r>
            <a:endParaRPr lang="de-DE" sz="1200" b="0" strike="noStrike" spc="-1" dirty="0">
              <a:latin typeface="Arial"/>
            </a:endParaRPr>
          </a:p>
        </p:txBody>
      </p:sp>
      <p:sp>
        <p:nvSpPr>
          <p:cNvPr id="159" name="CustomShape 5"/>
          <p:cNvSpPr/>
          <p:nvPr/>
        </p:nvSpPr>
        <p:spPr>
          <a:xfrm>
            <a:off x="3392640" y="3935880"/>
            <a:ext cx="21805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Abb.9: </a:t>
            </a:r>
            <a:endParaRPr lang="de-DE" sz="1200" b="0" strike="noStrike" spc="-1">
              <a:latin typeface="Arial"/>
            </a:endParaRPr>
          </a:p>
          <a:p>
            <a:pPr>
              <a:lnSpc>
                <a:spcPct val="100000"/>
              </a:lnSpc>
            </a:pPr>
            <a:r>
              <a:rPr lang="de-DE" sz="1200" b="1" strike="noStrike" spc="-1">
                <a:solidFill>
                  <a:srgbClr val="000000"/>
                </a:solidFill>
                <a:latin typeface="Calibri"/>
              </a:rPr>
              <a:t>Paper Prototype Melanie Löbel </a:t>
            </a:r>
            <a:endParaRPr lang="de-DE" sz="1200" b="0" strike="noStrike" spc="-1">
              <a:latin typeface="Arial"/>
            </a:endParaRPr>
          </a:p>
        </p:txBody>
      </p:sp>
      <p:sp>
        <p:nvSpPr>
          <p:cNvPr id="160" name="CustomShape 6"/>
          <p:cNvSpPr/>
          <p:nvPr/>
        </p:nvSpPr>
        <p:spPr>
          <a:xfrm>
            <a:off x="5838480" y="3935880"/>
            <a:ext cx="25966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Abb.10: Paper Prototype Lukas Walter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12</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564059"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 3D Prototype</a:t>
            </a:r>
            <a:endParaRPr lang="de-DE" sz="1200" b="0" strike="noStrike" spc="-1" dirty="0">
              <a:latin typeface="Arial"/>
            </a:endParaRPr>
          </a:p>
        </p:txBody>
      </p:sp>
      <p:sp>
        <p:nvSpPr>
          <p:cNvPr id="167" name="CustomShape 5"/>
          <p:cNvSpPr/>
          <p:nvPr/>
        </p:nvSpPr>
        <p:spPr>
          <a:xfrm>
            <a:off x="822960" y="1880046"/>
            <a:ext cx="5820029" cy="206064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600" b="1" strike="noStrike" spc="-1" dirty="0">
                <a:solidFill>
                  <a:srgbClr val="000000"/>
                </a:solidFill>
                <a:latin typeface="Calibri"/>
              </a:rPr>
              <a:t>Übernahme + Ergänzungen aus verschiedenen Prototypen:</a:t>
            </a:r>
            <a:endParaRPr lang="de-DE" sz="16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Greifer + Greifarm</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LIDAR + Peripherie auf Drehpodest </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Stützarme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Kettenantrieb</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Turbine mit Ruder</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Box für gesammelte radioaktive Objekte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Offene Box für „Erste Hilfe“ Koffer</a:t>
            </a:r>
            <a:endParaRPr lang="de-DE" sz="1400" b="0" strike="noStrike" spc="-1" dirty="0">
              <a:latin typeface="Arial"/>
            </a:endParaRPr>
          </a:p>
          <a:p>
            <a:pPr>
              <a:lnSpc>
                <a:spcPct val="100000"/>
              </a:lnSpc>
            </a:pPr>
            <a:endParaRPr lang="de-DE" sz="1400" b="0" strike="noStrike" spc="-1" dirty="0">
              <a:latin typeface="Arial"/>
            </a:endParaRPr>
          </a:p>
        </p:txBody>
      </p:sp>
      <p:pic>
        <p:nvPicPr>
          <p:cNvPr id="6" name="Grafik 5">
            <a:extLst>
              <a:ext uri="{FF2B5EF4-FFF2-40B4-BE49-F238E27FC236}">
                <a16:creationId xmlns:a16="http://schemas.microsoft.com/office/drawing/2014/main" id="{FD73948E-DB06-4980-B282-89A97822EB11}"/>
              </a:ext>
            </a:extLst>
          </p:cNvPr>
          <p:cNvPicPr>
            <a:picLocks noChangeAspect="1"/>
          </p:cNvPicPr>
          <p:nvPr/>
        </p:nvPicPr>
        <p:blipFill rotWithShape="1">
          <a:blip r:embed="rId2">
            <a:extLst>
              <a:ext uri="{28A0092B-C50C-407E-A947-70E740481C1C}">
                <a14:useLocalDpi xmlns:a14="http://schemas.microsoft.com/office/drawing/2010/main" val="0"/>
              </a:ext>
            </a:extLst>
          </a:blip>
          <a:srcRect l="13436" r="6481"/>
          <a:stretch/>
        </p:blipFill>
        <p:spPr>
          <a:xfrm>
            <a:off x="1005840" y="4083470"/>
            <a:ext cx="3137140" cy="1815275"/>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9E828DAB-CDA0-4EA1-9313-9C6A80EA308F}"/>
              </a:ext>
            </a:extLst>
          </p:cNvPr>
          <p:cNvPicPr>
            <a:picLocks noChangeAspect="1"/>
          </p:cNvPicPr>
          <p:nvPr/>
        </p:nvPicPr>
        <p:blipFill rotWithShape="1">
          <a:blip r:embed="rId3">
            <a:extLst>
              <a:ext uri="{28A0092B-C50C-407E-A947-70E740481C1C}">
                <a14:useLocalDpi xmlns:a14="http://schemas.microsoft.com/office/drawing/2010/main" val="0"/>
              </a:ext>
            </a:extLst>
          </a:blip>
          <a:srcRect l="9412" r="14607"/>
          <a:stretch/>
        </p:blipFill>
        <p:spPr>
          <a:xfrm>
            <a:off x="4442463" y="4081511"/>
            <a:ext cx="2982897" cy="18191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13</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08092"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Abb.12a: Final 3D</a:t>
            </a:r>
            <a:endParaRPr lang="de-DE" sz="1200" b="0" strike="noStrike" spc="-1" dirty="0">
              <a:latin typeface="Arial"/>
            </a:endParaRPr>
          </a:p>
        </p:txBody>
      </p:sp>
      <p:pic>
        <p:nvPicPr>
          <p:cNvPr id="4" name="Grafik 3">
            <a:extLst>
              <a:ext uri="{FF2B5EF4-FFF2-40B4-BE49-F238E27FC236}">
                <a16:creationId xmlns:a16="http://schemas.microsoft.com/office/drawing/2014/main" id="{86BE07B2-59F1-49C7-BA2F-35D3DDEA3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2507860"/>
            <a:ext cx="7179329" cy="33241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0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CF80C05-C9FC-416B-BBE0-E2D038E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47" y="2507860"/>
            <a:ext cx="7179325" cy="3324178"/>
          </a:xfrm>
          <a:prstGeom prst="rect">
            <a:avLst/>
          </a:prstGeom>
          <a:ln>
            <a:noFill/>
          </a:ln>
          <a:effectLst>
            <a:outerShdw blurRad="292100" dist="139700" dir="2700000" algn="tl" rotWithShape="0">
              <a:srgbClr val="333333">
                <a:alpha val="65000"/>
              </a:srgbClr>
            </a:outerShdw>
          </a:effectLst>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14</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1610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Abb.12b: Final 3D</a:t>
            </a:r>
            <a:endParaRPr lang="de-DE" sz="1200" b="0" strike="noStrike" spc="-1" dirty="0">
              <a:latin typeface="Arial"/>
            </a:endParaRPr>
          </a:p>
        </p:txBody>
      </p:sp>
    </p:spTree>
    <p:extLst>
      <p:ext uri="{BB962C8B-B14F-4D97-AF65-F5344CB8AC3E}">
        <p14:creationId xmlns:p14="http://schemas.microsoft.com/office/powerpoint/2010/main" val="352028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l_explosion_total">
            <a:hlinkClick r:id="" action="ppaction://media"/>
            <a:extLst>
              <a:ext uri="{FF2B5EF4-FFF2-40B4-BE49-F238E27FC236}">
                <a16:creationId xmlns:a16="http://schemas.microsoft.com/office/drawing/2014/main" id="{32E61419-7851-48C9-A49A-A664D644F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5840" y="2503090"/>
            <a:ext cx="7179329" cy="3320440"/>
          </a:xfrm>
          <a:prstGeom prst="rect">
            <a:avLst/>
          </a:prstGeom>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15</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29687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Abb.12c: Final 3D</a:t>
            </a:r>
            <a:endParaRPr lang="de-DE" sz="1200" b="0" strike="noStrike" spc="-1" dirty="0">
              <a:latin typeface="Arial"/>
            </a:endParaRPr>
          </a:p>
        </p:txBody>
      </p:sp>
    </p:spTree>
    <p:extLst>
      <p:ext uri="{BB962C8B-B14F-4D97-AF65-F5344CB8AC3E}">
        <p14:creationId xmlns:p14="http://schemas.microsoft.com/office/powerpoint/2010/main" val="235161738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2A16ADF0-0E40-40AF-BFD8-7BEA008C7296}" type="slidenum">
              <a:rPr lang="de-DE" sz="1050" b="0" strike="noStrike" spc="-1">
                <a:solidFill>
                  <a:srgbClr val="FFFFFF"/>
                </a:solidFill>
                <a:latin typeface="Calibri"/>
              </a:rPr>
              <a:t>16</a:t>
            </a:fld>
            <a:endParaRPr lang="de-DE" sz="1050" b="0" strike="noStrike" spc="-1">
              <a:latin typeface="Times New Roman"/>
            </a:endParaRPr>
          </a:p>
        </p:txBody>
      </p:sp>
      <p:sp>
        <p:nvSpPr>
          <p:cNvPr id="17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6" name="Grafik 7"/>
          <p:cNvPicPr/>
          <p:nvPr/>
        </p:nvPicPr>
        <p:blipFill>
          <a:blip r:embed="rId2"/>
          <a:stretch/>
        </p:blipFill>
        <p:spPr>
          <a:xfrm>
            <a:off x="900720" y="1830600"/>
            <a:ext cx="3785400" cy="4208040"/>
          </a:xfrm>
          <a:prstGeom prst="rect">
            <a:avLst/>
          </a:prstGeom>
          <a:ln>
            <a:noFill/>
          </a:ln>
        </p:spPr>
      </p:pic>
      <p:sp>
        <p:nvSpPr>
          <p:cNvPr id="177"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7AB06F46-F981-4774-A430-375123CB99C3}" type="slidenum">
              <a:rPr lang="de-DE" sz="1050" b="0" strike="noStrike" spc="-1">
                <a:solidFill>
                  <a:srgbClr val="FFFFFF"/>
                </a:solidFill>
                <a:latin typeface="Calibri"/>
              </a:rPr>
              <a:t>17</a:t>
            </a:fld>
            <a:endParaRPr lang="de-DE" sz="1050" b="0" strike="noStrike" spc="-1">
              <a:latin typeface="Times New Roman"/>
            </a:endParaRPr>
          </a:p>
        </p:txBody>
      </p:sp>
      <p:sp>
        <p:nvSpPr>
          <p:cNvPr id="18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81"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183" name="CustomShape 5"/>
          <p:cNvSpPr/>
          <p:nvPr/>
        </p:nvSpPr>
        <p:spPr>
          <a:xfrm>
            <a:off x="4966200" y="1904400"/>
            <a:ext cx="2995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1" strike="noStrike" spc="-1">
                <a:solidFill>
                  <a:srgbClr val="000000"/>
                </a:solidFill>
                <a:latin typeface="Calibri"/>
              </a:rPr>
              <a:t>Signal transmit / reception</a:t>
            </a:r>
            <a:endParaRPr lang="de-DE" sz="1800" b="0" strike="noStrike" spc="-1">
              <a:latin typeface="Arial"/>
            </a:endParaRPr>
          </a:p>
          <a:p>
            <a:pPr>
              <a:lnSpc>
                <a:spcPct val="100000"/>
              </a:lnSpc>
            </a:pPr>
            <a:endParaRPr lang="de-DE" sz="1800" b="0" strike="noStrike" spc="-1">
              <a:latin typeface="Arial"/>
            </a:endParaRPr>
          </a:p>
        </p:txBody>
      </p:sp>
      <p:pic>
        <p:nvPicPr>
          <p:cNvPr id="184" name="Grafik 11"/>
          <p:cNvPicPr/>
          <p:nvPr/>
        </p:nvPicPr>
        <p:blipFill>
          <a:blip r:embed="rId2"/>
          <a:stretch/>
        </p:blipFill>
        <p:spPr>
          <a:xfrm>
            <a:off x="900720" y="1830600"/>
            <a:ext cx="3785400" cy="4208040"/>
          </a:xfrm>
          <a:prstGeom prst="rect">
            <a:avLst/>
          </a:prstGeom>
          <a:ln>
            <a:noFill/>
          </a:ln>
        </p:spPr>
      </p:pic>
      <p:sp>
        <p:nvSpPr>
          <p:cNvPr id="185" name="Line 6"/>
          <p:cNvSpPr/>
          <p:nvPr/>
        </p:nvSpPr>
        <p:spPr>
          <a:xfrm>
            <a:off x="1314360" y="1980360"/>
            <a:ext cx="3209760" cy="100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6" name="Line 7"/>
          <p:cNvSpPr/>
          <p:nvPr/>
        </p:nvSpPr>
        <p:spPr>
          <a:xfrm>
            <a:off x="1314360" y="1980360"/>
            <a:ext cx="360" cy="47700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7" name="Line 8"/>
          <p:cNvSpPr/>
          <p:nvPr/>
        </p:nvSpPr>
        <p:spPr>
          <a:xfrm>
            <a:off x="1314360" y="2457360"/>
            <a:ext cx="10191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8" name="Line 9"/>
          <p:cNvSpPr/>
          <p:nvPr/>
        </p:nvSpPr>
        <p:spPr>
          <a:xfrm>
            <a:off x="2333520" y="245736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9" name="Line 10"/>
          <p:cNvSpPr/>
          <p:nvPr/>
        </p:nvSpPr>
        <p:spPr>
          <a:xfrm>
            <a:off x="2338200" y="2961000"/>
            <a:ext cx="1014480" cy="10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0" name="Line 11"/>
          <p:cNvSpPr/>
          <p:nvPr/>
        </p:nvSpPr>
        <p:spPr>
          <a:xfrm>
            <a:off x="3352680" y="2971440"/>
            <a:ext cx="360" cy="5151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1" name="Line 12"/>
          <p:cNvSpPr/>
          <p:nvPr/>
        </p:nvSpPr>
        <p:spPr>
          <a:xfrm flipV="1">
            <a:off x="3348720" y="3475080"/>
            <a:ext cx="1175400" cy="1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2" name="Line 13"/>
          <p:cNvSpPr/>
          <p:nvPr/>
        </p:nvSpPr>
        <p:spPr>
          <a:xfrm>
            <a:off x="4524120" y="1989360"/>
            <a:ext cx="360" cy="14857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94"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7B6AE4C-E380-4F7F-B591-D8E454342624}" type="slidenum">
              <a:rPr lang="de-DE" sz="1050" b="0" strike="noStrike" spc="-1">
                <a:solidFill>
                  <a:srgbClr val="FFFFFF"/>
                </a:solidFill>
                <a:latin typeface="Calibri"/>
              </a:rPr>
              <a:t>18</a:t>
            </a:fld>
            <a:endParaRPr lang="de-DE" sz="1050" b="0" strike="noStrike" spc="-1">
              <a:latin typeface="Times New Roman"/>
            </a:endParaRPr>
          </a:p>
        </p:txBody>
      </p:sp>
      <p:sp>
        <p:nvSpPr>
          <p:cNvPr id="195"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97" name="CustomShape 4"/>
          <p:cNvSpPr/>
          <p:nvPr/>
        </p:nvSpPr>
        <p:spPr>
          <a:xfrm>
            <a:off x="4971240" y="1904400"/>
            <a:ext cx="29282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Signal calculation</a:t>
            </a:r>
            <a:endParaRPr lang="de-DE" sz="1800" b="0" strike="noStrike" spc="-1">
              <a:latin typeface="Arial"/>
            </a:endParaRPr>
          </a:p>
        </p:txBody>
      </p:sp>
      <p:pic>
        <p:nvPicPr>
          <p:cNvPr id="198" name="Grafik 4"/>
          <p:cNvPicPr/>
          <p:nvPr/>
        </p:nvPicPr>
        <p:blipFill>
          <a:blip r:embed="rId2"/>
          <a:stretch/>
        </p:blipFill>
        <p:spPr>
          <a:xfrm>
            <a:off x="900720" y="1830600"/>
            <a:ext cx="3785400" cy="4208040"/>
          </a:xfrm>
          <a:prstGeom prst="rect">
            <a:avLst/>
          </a:prstGeom>
          <a:ln>
            <a:noFill/>
          </a:ln>
        </p:spPr>
      </p:pic>
      <p:sp>
        <p:nvSpPr>
          <p:cNvPr id="199"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00" name="Line 6"/>
          <p:cNvSpPr/>
          <p:nvPr/>
        </p:nvSpPr>
        <p:spPr>
          <a:xfrm>
            <a:off x="1159560" y="254016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1" name="Line 7"/>
          <p:cNvSpPr/>
          <p:nvPr/>
        </p:nvSpPr>
        <p:spPr>
          <a:xfrm>
            <a:off x="2253960" y="2540160"/>
            <a:ext cx="360" cy="4208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2" name="Line 8"/>
          <p:cNvSpPr/>
          <p:nvPr/>
        </p:nvSpPr>
        <p:spPr>
          <a:xfrm>
            <a:off x="2253960" y="296748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3" name="Line 9"/>
          <p:cNvSpPr/>
          <p:nvPr/>
        </p:nvSpPr>
        <p:spPr>
          <a:xfrm>
            <a:off x="2952720" y="2967480"/>
            <a:ext cx="360" cy="46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4" name="Line 10"/>
          <p:cNvSpPr/>
          <p:nvPr/>
        </p:nvSpPr>
        <p:spPr>
          <a:xfrm flipH="1">
            <a:off x="2253960" y="342900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5" name="Line 11"/>
          <p:cNvSpPr/>
          <p:nvPr/>
        </p:nvSpPr>
        <p:spPr>
          <a:xfrm>
            <a:off x="2253960" y="3429000"/>
            <a:ext cx="360" cy="961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6" name="Line 12"/>
          <p:cNvSpPr/>
          <p:nvPr/>
        </p:nvSpPr>
        <p:spPr>
          <a:xfrm>
            <a:off x="1159560" y="439092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7" name="Line 13"/>
          <p:cNvSpPr/>
          <p:nvPr/>
        </p:nvSpPr>
        <p:spPr>
          <a:xfrm>
            <a:off x="1159560" y="2540160"/>
            <a:ext cx="360" cy="1843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0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71CB74-79C6-424C-BD14-E0636EF5D328}" type="slidenum">
              <a:rPr lang="de-DE" sz="1050" b="0" strike="noStrike" spc="-1">
                <a:solidFill>
                  <a:srgbClr val="FFFFFF"/>
                </a:solidFill>
                <a:latin typeface="Calibri"/>
              </a:rPr>
              <a:t>19</a:t>
            </a:fld>
            <a:endParaRPr lang="de-DE" sz="1050" b="0" strike="noStrike" spc="-1">
              <a:latin typeface="Times New Roman"/>
            </a:endParaRPr>
          </a:p>
        </p:txBody>
      </p:sp>
      <p:sp>
        <p:nvSpPr>
          <p:cNvPr id="21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12" name="CustomShape 4"/>
          <p:cNvSpPr/>
          <p:nvPr/>
        </p:nvSpPr>
        <p:spPr>
          <a:xfrm>
            <a:off x="4971240" y="1904400"/>
            <a:ext cx="292824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Motor control</a:t>
            </a:r>
            <a:endParaRPr lang="de-DE" sz="1800" b="0" strike="noStrike" spc="-1">
              <a:latin typeface="Arial"/>
            </a:endParaRPr>
          </a:p>
        </p:txBody>
      </p:sp>
      <p:pic>
        <p:nvPicPr>
          <p:cNvPr id="213" name="Grafik 4"/>
          <p:cNvPicPr/>
          <p:nvPr/>
        </p:nvPicPr>
        <p:blipFill>
          <a:blip r:embed="rId2"/>
          <a:stretch/>
        </p:blipFill>
        <p:spPr>
          <a:xfrm>
            <a:off x="900720" y="1830600"/>
            <a:ext cx="3785400" cy="4208040"/>
          </a:xfrm>
          <a:prstGeom prst="rect">
            <a:avLst/>
          </a:prstGeom>
          <a:ln>
            <a:noFill/>
          </a:ln>
        </p:spPr>
      </p:pic>
      <p:sp>
        <p:nvSpPr>
          <p:cNvPr id="214"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15" name="Line 6"/>
          <p:cNvSpPr/>
          <p:nvPr/>
        </p:nvSpPr>
        <p:spPr>
          <a:xfrm>
            <a:off x="2378880" y="3540240"/>
            <a:ext cx="197388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6" name="Line 7"/>
          <p:cNvSpPr/>
          <p:nvPr/>
        </p:nvSpPr>
        <p:spPr>
          <a:xfrm>
            <a:off x="2378880" y="3540240"/>
            <a:ext cx="106920" cy="177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7" name="Line 8"/>
          <p:cNvSpPr/>
          <p:nvPr/>
        </p:nvSpPr>
        <p:spPr>
          <a:xfrm>
            <a:off x="1895400" y="5314680"/>
            <a:ext cx="590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8" name="Line 9"/>
          <p:cNvSpPr/>
          <p:nvPr/>
        </p:nvSpPr>
        <p:spPr>
          <a:xfrm>
            <a:off x="1895400" y="531468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9" name="Line 10"/>
          <p:cNvSpPr/>
          <p:nvPr/>
        </p:nvSpPr>
        <p:spPr>
          <a:xfrm>
            <a:off x="1895400" y="5829120"/>
            <a:ext cx="24573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20" name="Line 11"/>
          <p:cNvSpPr/>
          <p:nvPr/>
        </p:nvSpPr>
        <p:spPr>
          <a:xfrm>
            <a:off x="4352760" y="3540240"/>
            <a:ext cx="360" cy="22888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11"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dirty="0">
                <a:solidFill>
                  <a:srgbClr val="FFFFFF"/>
                </a:solidFill>
                <a:latin typeface="Calibri"/>
              </a:rPr>
              <a:t>ITD - Projekt angewandte Elektrotechnik / August 2020</a:t>
            </a:r>
            <a:endParaRPr lang="de-DE" sz="900" b="0" strike="noStrike" spc="-1" dirty="0">
              <a:latin typeface="Times New Roman"/>
            </a:endParaRPr>
          </a:p>
        </p:txBody>
      </p:sp>
      <p:sp>
        <p:nvSpPr>
          <p:cNvPr id="112"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7B08D59-6E2A-4ADC-9CA2-029262A7D0FD}" type="slidenum">
              <a:rPr lang="de-DE" sz="1050" b="0" strike="noStrike" spc="-1">
                <a:solidFill>
                  <a:srgbClr val="FFFFFF"/>
                </a:solidFill>
                <a:latin typeface="Calibri"/>
              </a:rPr>
              <a:t>2</a:t>
            </a:fld>
            <a:endParaRPr lang="de-DE" sz="1050" b="0" strike="noStrike" spc="-1">
              <a:latin typeface="Times New Roman"/>
            </a:endParaRPr>
          </a:p>
        </p:txBody>
      </p:sp>
      <p:pic>
        <p:nvPicPr>
          <p:cNvPr id="113" name="Grafik 8"/>
          <p:cNvPicPr/>
          <p:nvPr/>
        </p:nvPicPr>
        <p:blipFill>
          <a:blip r:embed="rId3"/>
          <a:stretch/>
        </p:blipFill>
        <p:spPr>
          <a:xfrm>
            <a:off x="5788800" y="2483640"/>
            <a:ext cx="2235600" cy="1680840"/>
          </a:xfrm>
          <a:prstGeom prst="rect">
            <a:avLst/>
          </a:prstGeom>
          <a:ln>
            <a:noFill/>
          </a:ln>
          <a:effectLst>
            <a:outerShdw blurRad="292100" dist="139498" dir="2700000" algn="tl" rotWithShape="0">
              <a:srgbClr val="333333">
                <a:alpha val="65000"/>
              </a:srgbClr>
            </a:outerShdw>
          </a:effectLst>
        </p:spPr>
      </p:pic>
      <p:pic>
        <p:nvPicPr>
          <p:cNvPr id="114" name="Grafik 10"/>
          <p:cNvPicPr/>
          <p:nvPr/>
        </p:nvPicPr>
        <p:blipFill>
          <a:blip r:embed="rId4"/>
          <a:stretch/>
        </p:blipFill>
        <p:spPr>
          <a:xfrm>
            <a:off x="5840280" y="2544840"/>
            <a:ext cx="460800" cy="423000"/>
          </a:xfrm>
          <a:prstGeom prst="rect">
            <a:avLst/>
          </a:prstGeom>
          <a:ln>
            <a:noFill/>
          </a:ln>
        </p:spPr>
      </p:pic>
      <p:pic>
        <p:nvPicPr>
          <p:cNvPr id="115" name="Grafik 11"/>
          <p:cNvPicPr/>
          <p:nvPr/>
        </p:nvPicPr>
        <p:blipFill>
          <a:blip r:embed="rId5"/>
          <a:srcRect r="17063"/>
          <a:stretch/>
        </p:blipFill>
        <p:spPr>
          <a:xfrm>
            <a:off x="3035880" y="4689360"/>
            <a:ext cx="3072240" cy="1340640"/>
          </a:xfrm>
          <a:prstGeom prst="rect">
            <a:avLst/>
          </a:prstGeom>
          <a:ln>
            <a:noFill/>
          </a:ln>
          <a:effectLst>
            <a:outerShdw blurRad="292100" dist="139498" dir="2700000" algn="tl" rotWithShape="0">
              <a:srgbClr val="333333">
                <a:alpha val="65000"/>
              </a:srgbClr>
            </a:outerShdw>
          </a:effectLst>
        </p:spPr>
      </p:pic>
      <p:pic>
        <p:nvPicPr>
          <p:cNvPr id="116" name="Grafik 4"/>
          <p:cNvPicPr/>
          <p:nvPr/>
        </p:nvPicPr>
        <p:blipFill>
          <a:blip r:embed="rId6"/>
          <a:stretch/>
        </p:blipFill>
        <p:spPr>
          <a:xfrm>
            <a:off x="927720" y="2502720"/>
            <a:ext cx="2596320" cy="1475640"/>
          </a:xfrm>
          <a:prstGeom prst="rect">
            <a:avLst/>
          </a:prstGeom>
          <a:ln>
            <a:noFill/>
          </a:ln>
          <a:effectLst>
            <a:outerShdw blurRad="292100" dist="139498" dir="2700000" algn="tl" rotWithShape="0">
              <a:srgbClr val="333333">
                <a:alpha val="65000"/>
              </a:srgbClr>
            </a:outerShdw>
          </a:effectLst>
        </p:spPr>
      </p:pic>
      <p:sp>
        <p:nvSpPr>
          <p:cNvPr id="117" name="CustomShape 4"/>
          <p:cNvSpPr/>
          <p:nvPr/>
        </p:nvSpPr>
        <p:spPr>
          <a:xfrm>
            <a:off x="850320" y="4033800"/>
            <a:ext cx="12434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 Erdbeben</a:t>
            </a:r>
            <a:endParaRPr lang="de-DE" sz="1200" b="0" strike="noStrike" spc="-1" dirty="0">
              <a:latin typeface="Arial"/>
            </a:endParaRPr>
          </a:p>
        </p:txBody>
      </p:sp>
      <p:sp>
        <p:nvSpPr>
          <p:cNvPr id="118" name="CustomShape 5"/>
          <p:cNvSpPr/>
          <p:nvPr/>
        </p:nvSpPr>
        <p:spPr>
          <a:xfrm>
            <a:off x="5796360" y="4221720"/>
            <a:ext cx="15937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Abb.2: Atomkraftwerk</a:t>
            </a:r>
            <a:endParaRPr lang="de-DE" sz="1200" b="0" strike="noStrike" spc="-1">
              <a:latin typeface="Arial"/>
            </a:endParaRPr>
          </a:p>
        </p:txBody>
      </p:sp>
      <p:sp>
        <p:nvSpPr>
          <p:cNvPr id="119" name="CustomShape 6"/>
          <p:cNvSpPr/>
          <p:nvPr/>
        </p:nvSpPr>
        <p:spPr>
          <a:xfrm>
            <a:off x="2973960" y="6020280"/>
            <a:ext cx="2355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Abb.3: Brand auf Industriegelände</a:t>
            </a:r>
            <a:endParaRPr lang="de-DE" sz="1200" b="0" strike="noStrike" spc="-1">
              <a:latin typeface="Arial"/>
            </a:endParaRPr>
          </a:p>
        </p:txBody>
      </p:sp>
      <p:sp>
        <p:nvSpPr>
          <p:cNvPr id="120" name="CustomShape 7"/>
          <p:cNvSpPr/>
          <p:nvPr/>
        </p:nvSpPr>
        <p:spPr>
          <a:xfrm>
            <a:off x="822960" y="1801440"/>
            <a:ext cx="51642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20</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5" name="CustomShape 4"/>
          <p:cNvSpPr/>
          <p:nvPr/>
        </p:nvSpPr>
        <p:spPr>
          <a:xfrm>
            <a:off x="4971240" y="1904400"/>
            <a:ext cx="2928240" cy="1187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Motor control</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Peripheral device control</a:t>
            </a:r>
            <a:endParaRPr lang="de-DE" sz="1800" b="0" strike="noStrike" spc="-1">
              <a:latin typeface="Arial"/>
            </a:endParaRPr>
          </a:p>
        </p:txBody>
      </p:sp>
      <p:pic>
        <p:nvPicPr>
          <p:cNvPr id="226" name="Grafik 4"/>
          <p:cNvPicPr/>
          <p:nvPr/>
        </p:nvPicPr>
        <p:blipFill>
          <a:blip r:embed="rId2"/>
          <a:stretch/>
        </p:blipFill>
        <p:spPr>
          <a:xfrm>
            <a:off x="900720" y="1830600"/>
            <a:ext cx="3785400" cy="4208040"/>
          </a:xfrm>
          <a:prstGeom prst="rect">
            <a:avLst/>
          </a:prstGeom>
          <a:ln>
            <a:noFill/>
          </a:ln>
        </p:spPr>
      </p:pic>
      <p:sp>
        <p:nvSpPr>
          <p:cNvPr id="227"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28" name="CustomShape 6"/>
          <p:cNvSpPr/>
          <p:nvPr/>
        </p:nvSpPr>
        <p:spPr>
          <a:xfrm>
            <a:off x="1019160" y="4429080"/>
            <a:ext cx="1495080" cy="866520"/>
          </a:xfrm>
          <a:prstGeom prst="rect">
            <a:avLst/>
          </a:prstGeom>
          <a:noFill/>
          <a:ln w="1908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21</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7" name="CustomShape 5"/>
          <p:cNvSpPr/>
          <p:nvPr/>
        </p:nvSpPr>
        <p:spPr>
          <a:xfrm>
            <a:off x="909720" y="6039000"/>
            <a:ext cx="204605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Abb.14: </a:t>
            </a:r>
            <a:r>
              <a:rPr lang="de-DE" sz="1200" b="1" spc="-1" dirty="0" err="1">
                <a:solidFill>
                  <a:srgbClr val="000000"/>
                </a:solidFill>
                <a:latin typeface="Calibri"/>
                <a:hlinkClick r:id="rId3" action="ppaction://hlinkfile"/>
              </a:rPr>
              <a:t>Swimlane</a:t>
            </a:r>
            <a:r>
              <a:rPr lang="de-DE" sz="1200" b="1" spc="-1" dirty="0">
                <a:solidFill>
                  <a:srgbClr val="000000"/>
                </a:solidFill>
                <a:latin typeface="Calibri"/>
                <a:hlinkClick r:id="rId3" action="ppaction://hlinkfile"/>
              </a:rPr>
              <a:t>-Diagramm</a:t>
            </a:r>
            <a:endParaRPr lang="de-DE" sz="1200" b="1" spc="-1" dirty="0">
              <a:solidFill>
                <a:srgbClr val="000000"/>
              </a:solidFill>
              <a:latin typeface="Calibri"/>
            </a:endParaRPr>
          </a:p>
        </p:txBody>
      </p:sp>
      <p:pic>
        <p:nvPicPr>
          <p:cNvPr id="2" name="Grafik 1">
            <a:extLst>
              <a:ext uri="{FF2B5EF4-FFF2-40B4-BE49-F238E27FC236}">
                <a16:creationId xmlns:a16="http://schemas.microsoft.com/office/drawing/2014/main" id="{E06B1462-F60D-4200-920C-7B617FF63250}"/>
              </a:ext>
            </a:extLst>
          </p:cNvPr>
          <p:cNvPicPr>
            <a:picLocks noChangeAspect="1"/>
          </p:cNvPicPr>
          <p:nvPr/>
        </p:nvPicPr>
        <p:blipFill>
          <a:blip r:embed="rId4"/>
          <a:stretch>
            <a:fillRect/>
          </a:stretch>
        </p:blipFill>
        <p:spPr>
          <a:xfrm>
            <a:off x="868640" y="1976285"/>
            <a:ext cx="7497760" cy="2915526"/>
          </a:xfrm>
          <a:prstGeom prst="rect">
            <a:avLst/>
          </a:prstGeom>
        </p:spPr>
      </p:pic>
    </p:spTree>
    <p:extLst>
      <p:ext uri="{BB962C8B-B14F-4D97-AF65-F5344CB8AC3E}">
        <p14:creationId xmlns:p14="http://schemas.microsoft.com/office/powerpoint/2010/main" val="35823651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spc="-1" dirty="0">
                <a:solidFill>
                  <a:srgbClr val="000000"/>
                </a:solidFill>
                <a:latin typeface="Calibri"/>
              </a:rPr>
              <a:t>Firmengelände</a:t>
            </a:r>
          </a:p>
          <a:p>
            <a:pPr marL="285840" indent="-285480">
              <a:buClr>
                <a:srgbClr val="808080"/>
              </a:buClr>
              <a:buFont typeface="Wingdings" charset="2"/>
              <a:buChar char=""/>
            </a:pPr>
            <a:endParaRPr lang="de-DE" sz="800" b="0"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b="1" spc="-1" dirty="0">
                <a:solidFill>
                  <a:srgbClr val="000000"/>
                </a:solidFill>
                <a:latin typeface="Calibri"/>
              </a:rPr>
              <a:t>Firmengelände</a:t>
            </a:r>
          </a:p>
          <a:p>
            <a:pPr marL="285840" indent="-285480">
              <a:buClr>
                <a:srgbClr val="808080"/>
              </a:buClr>
              <a:buFont typeface="Wingdings" charset="2"/>
              <a:buChar char=""/>
            </a:pPr>
            <a:endParaRPr lang="de-DE" sz="800" b="1"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1" strike="noStrike" spc="-1" dirty="0">
              <a:latin typeface="Arial"/>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b="1"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b="1" spc="-1" dirty="0">
              <a:solidFill>
                <a:srgbClr val="000000"/>
              </a:solidFill>
              <a:latin typeface="Calibri"/>
            </a:endParaRPr>
          </a:p>
          <a:p>
            <a:pPr marL="285840" indent="-285480">
              <a:buClr>
                <a:srgbClr val="808080"/>
              </a:buClr>
              <a:buFont typeface="Wingdings" charset="2"/>
              <a:buChar char=""/>
            </a:pPr>
            <a:r>
              <a:rPr lang="de-DE" b="1"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extLst>
      <p:ext uri="{BB962C8B-B14F-4D97-AF65-F5344CB8AC3E}">
        <p14:creationId xmlns:p14="http://schemas.microsoft.com/office/powerpoint/2010/main" val="17580650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3622913"/>
            <a:ext cx="5943493" cy="69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24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ü"/>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7840067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1060"/>
            <a:ext cx="217095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Abb.15: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pic>
        <p:nvPicPr>
          <p:cNvPr id="3" name="Grafik 2">
            <a:extLst>
              <a:ext uri="{FF2B5EF4-FFF2-40B4-BE49-F238E27FC236}">
                <a16:creationId xmlns:a16="http://schemas.microsoft.com/office/drawing/2014/main" id="{F8F6E20E-8A96-44F4-B593-0EAA47DC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60" y="1867708"/>
            <a:ext cx="4838255" cy="4109110"/>
          </a:xfrm>
          <a:prstGeom prst="rect">
            <a:avLst/>
          </a:prstGeom>
        </p:spPr>
      </p:pic>
    </p:spTree>
    <p:extLst>
      <p:ext uri="{BB962C8B-B14F-4D97-AF65-F5344CB8AC3E}">
        <p14:creationId xmlns:p14="http://schemas.microsoft.com/office/powerpoint/2010/main" val="16706243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CustomShape 4">
            <a:extLst>
              <a:ext uri="{FF2B5EF4-FFF2-40B4-BE49-F238E27FC236}">
                <a16:creationId xmlns:a16="http://schemas.microsoft.com/office/drawing/2014/main" id="{050907F3-292E-47EA-BD76-AD65AA8B9825}"/>
              </a:ext>
            </a:extLst>
          </p:cNvPr>
          <p:cNvSpPr/>
          <p:nvPr/>
        </p:nvSpPr>
        <p:spPr>
          <a:xfrm>
            <a:off x="822960" y="6035341"/>
            <a:ext cx="3095504"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Abb.16: Ausschnitt aus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6580811" y="1954066"/>
            <a:ext cx="2031069" cy="1815882"/>
          </a:xfrm>
          <a:prstGeom prst="rect">
            <a:avLst/>
          </a:prstGeom>
          <a:noFill/>
        </p:spPr>
        <p:txBody>
          <a:bodyPr wrap="none" rtlCol="0">
            <a:spAutoFit/>
          </a:bodyPr>
          <a:lstStyle/>
          <a:p>
            <a:r>
              <a:rPr lang="de-DE" sz="1400" b="1" strike="noStrike" spc="-1" dirty="0">
                <a:solidFill>
                  <a:srgbClr val="000000"/>
                </a:solidFill>
                <a:latin typeface="Calibri" panose="020F0502020204030204" pitchFamily="34" charset="0"/>
                <a:cs typeface="Calibri" panose="020F0502020204030204" pitchFamily="34" charset="0"/>
              </a:rPr>
              <a:t>S  = 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R  = 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F  = 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B  = </a:t>
            </a: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H  = </a:t>
            </a: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P  = Person</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W = </a:t>
            </a: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X  = Wall</a:t>
            </a:r>
            <a:endParaRPr lang="de-DE" sz="1400" b="0" strike="noStrike" spc="-1" dirty="0">
              <a:latin typeface="Calibri" panose="020F0502020204030204" pitchFamily="34" charset="0"/>
              <a:cs typeface="Calibri" panose="020F0502020204030204" pitchFamily="34" charset="0"/>
            </a:endParaRPr>
          </a:p>
        </p:txBody>
      </p:sp>
      <p:pic>
        <p:nvPicPr>
          <p:cNvPr id="2" name="Grafik 1">
            <a:extLst>
              <a:ext uri="{FF2B5EF4-FFF2-40B4-BE49-F238E27FC236}">
                <a16:creationId xmlns:a16="http://schemas.microsoft.com/office/drawing/2014/main" id="{3E84B5A5-E4D0-475D-B25A-A700891E6112}"/>
              </a:ext>
            </a:extLst>
          </p:cNvPr>
          <p:cNvPicPr>
            <a:picLocks noChangeAspect="1"/>
          </p:cNvPicPr>
          <p:nvPr/>
        </p:nvPicPr>
        <p:blipFill>
          <a:blip r:embed="rId3"/>
          <a:stretch>
            <a:fillRect/>
          </a:stretch>
        </p:blipFill>
        <p:spPr>
          <a:xfrm>
            <a:off x="949911" y="1815658"/>
            <a:ext cx="5057600" cy="4195935"/>
          </a:xfrm>
          <a:prstGeom prst="rect">
            <a:avLst/>
          </a:prstGeom>
        </p:spPr>
      </p:pic>
    </p:spTree>
    <p:extLst>
      <p:ext uri="{BB962C8B-B14F-4D97-AF65-F5344CB8AC3E}">
        <p14:creationId xmlns:p14="http://schemas.microsoft.com/office/powerpoint/2010/main" val="38005257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5240146" y="1855299"/>
            <a:ext cx="1723421" cy="2174954"/>
          </a:xfrm>
          <a:prstGeom prst="rect">
            <a:avLst/>
          </a:prstGeom>
          <a:noFill/>
        </p:spPr>
        <p:txBody>
          <a:bodyPr wrap="none" rtlCol="0">
            <a:spAutoFit/>
          </a:bodyPr>
          <a:lstStyle/>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Person</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Wall</a:t>
            </a:r>
            <a:endParaRPr lang="de-DE" sz="1400" b="0" strike="noStrike" spc="-1" dirty="0">
              <a:latin typeface="Calibri" panose="020F0502020204030204" pitchFamily="34" charset="0"/>
              <a:cs typeface="Calibri" panose="020F0502020204030204" pitchFamily="34" charset="0"/>
            </a:endParaRPr>
          </a:p>
        </p:txBody>
      </p:sp>
      <p:sp>
        <p:nvSpPr>
          <p:cNvPr id="2" name="CustomShape 4">
            <a:extLst>
              <a:ext uri="{FF2B5EF4-FFF2-40B4-BE49-F238E27FC236}">
                <a16:creationId xmlns:a16="http://schemas.microsoft.com/office/drawing/2014/main" id="{D2A3C190-9699-458A-A0B6-E328A68FA000}"/>
              </a:ext>
            </a:extLst>
          </p:cNvPr>
          <p:cNvSpPr/>
          <p:nvPr/>
        </p:nvSpPr>
        <p:spPr>
          <a:xfrm>
            <a:off x="822960" y="6053410"/>
            <a:ext cx="306693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200" b="1" strike="noStrike" spc="-1" dirty="0">
                <a:solidFill>
                  <a:srgbClr val="000000"/>
                </a:solidFill>
                <a:latin typeface="Calibri"/>
              </a:rPr>
              <a:t>Abb.17: Visualisierung des Firmengeländes </a:t>
            </a:r>
            <a:endParaRPr lang="de-DE" sz="1200" b="0" strike="noStrike" spc="-1" dirty="0">
              <a:latin typeface="Arial"/>
            </a:endParaRPr>
          </a:p>
        </p:txBody>
      </p:sp>
      <p:pic>
        <p:nvPicPr>
          <p:cNvPr id="7" name="Grafik 2">
            <a:extLst>
              <a:ext uri="{FF2B5EF4-FFF2-40B4-BE49-F238E27FC236}">
                <a16:creationId xmlns:a16="http://schemas.microsoft.com/office/drawing/2014/main" id="{5D82F015-4F9D-43D9-87A0-4263A66A02AD}"/>
              </a:ext>
            </a:extLst>
          </p:cNvPr>
          <p:cNvPicPr/>
          <p:nvPr/>
        </p:nvPicPr>
        <p:blipFill rotWithShape="1">
          <a:blip r:embed="rId3"/>
          <a:srcRect l="21457" t="74300" r="70732" b="3668"/>
          <a:stretch/>
        </p:blipFill>
        <p:spPr>
          <a:xfrm>
            <a:off x="4926078" y="1839473"/>
            <a:ext cx="423360" cy="1194120"/>
          </a:xfrm>
          <a:prstGeom prst="rect">
            <a:avLst/>
          </a:prstGeom>
          <a:ln>
            <a:noFill/>
          </a:ln>
        </p:spPr>
      </p:pic>
      <p:pic>
        <p:nvPicPr>
          <p:cNvPr id="8" name="Grafik 18">
            <a:extLst>
              <a:ext uri="{FF2B5EF4-FFF2-40B4-BE49-F238E27FC236}">
                <a16:creationId xmlns:a16="http://schemas.microsoft.com/office/drawing/2014/main" id="{659BC8BB-C1C7-4E1D-8A95-FBBCD662DCB9}"/>
              </a:ext>
            </a:extLst>
          </p:cNvPr>
          <p:cNvPicPr/>
          <p:nvPr/>
        </p:nvPicPr>
        <p:blipFill>
          <a:blip r:embed="rId3"/>
          <a:srcRect l="57497" t="74300" r="34688" b="3668"/>
          <a:stretch/>
        </p:blipFill>
        <p:spPr>
          <a:xfrm>
            <a:off x="4956558" y="2904300"/>
            <a:ext cx="423360" cy="1194120"/>
          </a:xfrm>
          <a:prstGeom prst="rect">
            <a:avLst/>
          </a:prstGeom>
          <a:ln>
            <a:noFill/>
          </a:ln>
        </p:spPr>
      </p:pic>
      <p:pic>
        <p:nvPicPr>
          <p:cNvPr id="10" name="Grafik 9">
            <a:extLst>
              <a:ext uri="{FF2B5EF4-FFF2-40B4-BE49-F238E27FC236}">
                <a16:creationId xmlns:a16="http://schemas.microsoft.com/office/drawing/2014/main" id="{A33FBE62-A23D-4500-B15D-D851D90704C7}"/>
              </a:ext>
            </a:extLst>
          </p:cNvPr>
          <p:cNvPicPr>
            <a:picLocks noChangeAspect="1"/>
          </p:cNvPicPr>
          <p:nvPr/>
        </p:nvPicPr>
        <p:blipFill rotWithShape="1">
          <a:blip r:embed="rId4">
            <a:extLst>
              <a:ext uri="{28A0092B-C50C-407E-A947-70E740481C1C}">
                <a14:useLocalDpi xmlns:a14="http://schemas.microsoft.com/office/drawing/2010/main" val="0"/>
              </a:ext>
            </a:extLst>
          </a:blip>
          <a:srcRect l="18176" r="12869" b="25256"/>
          <a:stretch/>
        </p:blipFill>
        <p:spPr>
          <a:xfrm>
            <a:off x="822960" y="1783977"/>
            <a:ext cx="3901440" cy="4228945"/>
          </a:xfrm>
          <a:prstGeom prst="rect">
            <a:avLst/>
          </a:prstGeom>
        </p:spPr>
      </p:pic>
    </p:spTree>
    <p:extLst>
      <p:ext uri="{BB962C8B-B14F-4D97-AF65-F5344CB8AC3E}">
        <p14:creationId xmlns:p14="http://schemas.microsoft.com/office/powerpoint/2010/main" val="11895958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6" name="CustomShape 4">
            <a:extLst>
              <a:ext uri="{FF2B5EF4-FFF2-40B4-BE49-F238E27FC236}">
                <a16:creationId xmlns:a16="http://schemas.microsoft.com/office/drawing/2014/main" id="{3058407F-66CF-4D7B-B521-2FCE21DED5A5}"/>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2815442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sp>
        <p:nvSpPr>
          <p:cNvPr id="7" name="Textfeld 6">
            <a:extLst>
              <a:ext uri="{FF2B5EF4-FFF2-40B4-BE49-F238E27FC236}">
                <a16:creationId xmlns:a16="http://schemas.microsoft.com/office/drawing/2014/main" id="{F59B79C1-9AB6-4509-887F-9CBB76CA2C14}"/>
              </a:ext>
            </a:extLst>
          </p:cNvPr>
          <p:cNvSpPr txBox="1"/>
          <p:nvPr/>
        </p:nvSpPr>
        <p:spPr>
          <a:xfrm>
            <a:off x="7130248" y="224898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3" name="CustomShape 4">
            <a:extLst>
              <a:ext uri="{FF2B5EF4-FFF2-40B4-BE49-F238E27FC236}">
                <a16:creationId xmlns:a16="http://schemas.microsoft.com/office/drawing/2014/main" id="{D13EC520-74ED-4FC4-9BAE-CFE8F2AFDA08}"/>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1803151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22"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23"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4284E7B-0B67-4EFA-9515-32323F687201}" type="slidenum">
              <a:rPr lang="de-DE" sz="1050" b="0" strike="noStrike" spc="-1">
                <a:solidFill>
                  <a:srgbClr val="FFFFFF"/>
                </a:solidFill>
                <a:latin typeface="Calibri"/>
              </a:rPr>
              <a:t>3</a:t>
            </a:fld>
            <a:endParaRPr lang="de-DE" sz="1050" b="0" strike="noStrike" spc="-1">
              <a:latin typeface="Times New Roman"/>
            </a:endParaRPr>
          </a:p>
        </p:txBody>
      </p:sp>
      <p:pic>
        <p:nvPicPr>
          <p:cNvPr id="124" name="Grafik 12"/>
          <p:cNvPicPr/>
          <p:nvPr/>
        </p:nvPicPr>
        <p:blipFill>
          <a:blip r:embed="rId3"/>
          <a:stretch/>
        </p:blipFill>
        <p:spPr>
          <a:xfrm>
            <a:off x="5925240" y="2416320"/>
            <a:ext cx="2395440" cy="3376080"/>
          </a:xfrm>
          <a:prstGeom prst="rect">
            <a:avLst/>
          </a:prstGeom>
          <a:ln>
            <a:noFill/>
          </a:ln>
          <a:effectLst>
            <a:softEdge rad="112500"/>
          </a:effectLst>
        </p:spPr>
      </p:pic>
      <p:sp>
        <p:nvSpPr>
          <p:cNvPr id="125" name="CustomShape 4"/>
          <p:cNvSpPr/>
          <p:nvPr/>
        </p:nvSpPr>
        <p:spPr>
          <a:xfrm>
            <a:off x="822960" y="1801440"/>
            <a:ext cx="5164200" cy="30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Problem: </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verletzte Personen finden und retten</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Gegenstände bergen</a:t>
            </a:r>
            <a:endParaRPr lang="de-DE" sz="1600" b="0" strike="noStrike" spc="-1">
              <a:latin typeface="Arial"/>
            </a:endParaRPr>
          </a:p>
          <a:p>
            <a:pPr>
              <a:lnSpc>
                <a:spcPct val="100000"/>
              </a:lnSpc>
            </a:pP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ohne andere Menschen in Gefahr zu bringen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Lösung:</a:t>
            </a:r>
            <a:endParaRPr lang="de-DE" sz="1600" b="0" strike="noStrike" spc="-1">
              <a:latin typeface="Arial"/>
            </a:endParaRPr>
          </a:p>
          <a:p>
            <a:pPr>
              <a:lnSpc>
                <a:spcPct val="100000"/>
              </a:lnSpc>
            </a:pPr>
            <a:r>
              <a:rPr lang="de-DE" sz="1600" b="0" strike="noStrike" spc="-1">
                <a:solidFill>
                  <a:srgbClr val="24292E"/>
                </a:solidFill>
                <a:latin typeface="-apple-system"/>
              </a:rPr>
              <a:t>Rescue Robot</a:t>
            </a:r>
            <a:endParaRPr lang="de-DE" sz="1600" b="0" strike="noStrike" spc="-1">
              <a:latin typeface="Arial"/>
            </a:endParaRPr>
          </a:p>
          <a:p>
            <a:pPr>
              <a:lnSpc>
                <a:spcPct val="100000"/>
              </a:lnSpc>
            </a:pPr>
            <a:endParaRPr lang="de-DE" sz="1600" b="0" strike="noStrike" spc="-1">
              <a:latin typeface="Arial"/>
            </a:endParaRPr>
          </a:p>
        </p:txBody>
      </p:sp>
      <p:sp>
        <p:nvSpPr>
          <p:cNvPr id="126" name="CustomShape 5"/>
          <p:cNvSpPr/>
          <p:nvPr/>
        </p:nvSpPr>
        <p:spPr>
          <a:xfrm>
            <a:off x="5947200" y="5710680"/>
            <a:ext cx="11473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Abb.4: Roboter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a:t>
            </a:r>
            <a:endParaRPr lang="de-DE" sz="1200" dirty="0"/>
          </a:p>
        </p:txBody>
      </p:sp>
    </p:spTree>
    <p:extLst>
      <p:ext uri="{BB962C8B-B14F-4D97-AF65-F5344CB8AC3E}">
        <p14:creationId xmlns:p14="http://schemas.microsoft.com/office/powerpoint/2010/main" val="28194895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3692719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Tree>
    <p:extLst>
      <p:ext uri="{BB962C8B-B14F-4D97-AF65-F5344CB8AC3E}">
        <p14:creationId xmlns:p14="http://schemas.microsoft.com/office/powerpoint/2010/main" val="24049940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
        <p:nvSpPr>
          <p:cNvPr id="6" name="Textfeld 5">
            <a:extLst>
              <a:ext uri="{FF2B5EF4-FFF2-40B4-BE49-F238E27FC236}">
                <a16:creationId xmlns:a16="http://schemas.microsoft.com/office/drawing/2014/main" id="{3BAA2C23-5977-477D-B1DF-587FE9A29E93}"/>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6050CF49-A4CE-4071-8BC0-E19638B8050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24296025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a:t>
            </a:r>
            <a:r>
              <a:rPr lang="de-DE" sz="1200" b="1" spc="-1" dirty="0">
                <a:latin typeface="Calibri"/>
                <a:hlinkClick r:id="rId4" action="ppaction://hlinkfile"/>
              </a:rPr>
              <a:t>Visuelle Darstellung  „</a:t>
            </a:r>
            <a:r>
              <a:rPr lang="de-DE" sz="1200" b="1" spc="-1" dirty="0" err="1">
                <a:latin typeface="Calibri"/>
                <a:hlinkClick r:id="rId4" action="ppaction://hlinkfile"/>
              </a:rPr>
              <a:t>Locomotion</a:t>
            </a:r>
            <a:r>
              <a:rPr lang="de-DE" sz="1200" b="1" spc="-1" dirty="0">
                <a:latin typeface="Calibri"/>
                <a:hlinkClick r:id="rId4" action="ppaction://hlinkfile"/>
              </a:rPr>
              <a:t>“ in Unity</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E05A1D5B-304A-4592-AA88-03085CEEDB35}"/>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3F2F62BF-8A6F-40E7-9ACD-59EF4B6A943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07451A39-011C-4B39-BF2E-1E79432A485A}"/>
              </a:ext>
            </a:extLst>
          </p:cNvPr>
          <p:cNvPicPr>
            <a:picLocks noChangeAspect="1"/>
          </p:cNvPicPr>
          <p:nvPr/>
        </p:nvPicPr>
        <p:blipFill>
          <a:blip r:embed="rId5"/>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1345829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3" name="Textfeld 2">
            <a:extLst>
              <a:ext uri="{FF2B5EF4-FFF2-40B4-BE49-F238E27FC236}">
                <a16:creationId xmlns:a16="http://schemas.microsoft.com/office/drawing/2014/main" id="{5D46544A-E3FA-4311-BCFF-2000682C1BA0}"/>
              </a:ext>
            </a:extLst>
          </p:cNvPr>
          <p:cNvSpPr txBox="1"/>
          <p:nvPr/>
        </p:nvSpPr>
        <p:spPr>
          <a:xfrm>
            <a:off x="7119688" y="223027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11BEA8BA-662F-49EF-B9CE-487C8DE6DD67}"/>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037D771E-616D-471F-99CA-9AFE8D425EA5}"/>
              </a:ext>
            </a:extLst>
          </p:cNvPr>
          <p:cNvSpPr txBox="1"/>
          <p:nvPr/>
        </p:nvSpPr>
        <p:spPr>
          <a:xfrm>
            <a:off x="7119688" y="284841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2A4A48C4-8B91-40CD-8716-3A4B875990B8}"/>
              </a:ext>
            </a:extLst>
          </p:cNvPr>
          <p:cNvSpPr txBox="1"/>
          <p:nvPr/>
        </p:nvSpPr>
        <p:spPr>
          <a:xfrm>
            <a:off x="7119688" y="315265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9533F7BA-ABDA-4253-B6B8-B4D35C6A9D78}"/>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Visuelle Darstellung  „</a:t>
            </a:r>
            <a:r>
              <a:rPr lang="de-DE" sz="1200" b="1" spc="-1" dirty="0" err="1">
                <a:latin typeface="Calibri"/>
              </a:rPr>
              <a:t>Locomotion</a:t>
            </a:r>
            <a:r>
              <a:rPr lang="de-DE" sz="1200" b="1" spc="-1" dirty="0">
                <a:latin typeface="Calibri"/>
              </a:rPr>
              <a:t>“ in Unity</a:t>
            </a:r>
            <a:endParaRPr lang="de-DE" sz="1200" dirty="0"/>
          </a:p>
        </p:txBody>
      </p:sp>
      <p:pic>
        <p:nvPicPr>
          <p:cNvPr id="4" name="Grafik 3">
            <a:extLst>
              <a:ext uri="{FF2B5EF4-FFF2-40B4-BE49-F238E27FC236}">
                <a16:creationId xmlns:a16="http://schemas.microsoft.com/office/drawing/2014/main" id="{80669F2B-78B2-4408-8305-6EC8E05A4E54}"/>
              </a:ext>
            </a:extLst>
          </p:cNvPr>
          <p:cNvPicPr>
            <a:picLocks noChangeAspect="1"/>
          </p:cNvPicPr>
          <p:nvPr/>
        </p:nvPicPr>
        <p:blipFill>
          <a:blip r:embed="rId4"/>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40776784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Tree>
    <p:extLst>
      <p:ext uri="{BB962C8B-B14F-4D97-AF65-F5344CB8AC3E}">
        <p14:creationId xmlns:p14="http://schemas.microsoft.com/office/powerpoint/2010/main" val="34817973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9" name="Grafik 8">
            <a:extLst>
              <a:ext uri="{FF2B5EF4-FFF2-40B4-BE49-F238E27FC236}">
                <a16:creationId xmlns:a16="http://schemas.microsoft.com/office/drawing/2014/main" id="{E68A5D8D-9C37-438C-B528-245402501A29}"/>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10" name="Grafik 9">
            <a:extLst>
              <a:ext uri="{FF2B5EF4-FFF2-40B4-BE49-F238E27FC236}">
                <a16:creationId xmlns:a16="http://schemas.microsoft.com/office/drawing/2014/main" id="{E0C41686-B012-42AA-A305-BCA28A7F76E8}"/>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11" name="Grafik 10">
            <a:extLst>
              <a:ext uri="{FF2B5EF4-FFF2-40B4-BE49-F238E27FC236}">
                <a16:creationId xmlns:a16="http://schemas.microsoft.com/office/drawing/2014/main" id="{67A85FE8-3BAF-448E-9592-B5849FBE12F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12" name="Grafik 11">
            <a:extLst>
              <a:ext uri="{FF2B5EF4-FFF2-40B4-BE49-F238E27FC236}">
                <a16:creationId xmlns:a16="http://schemas.microsoft.com/office/drawing/2014/main" id="{BEAD6DDC-7BD0-4DF9-A5B7-95F1AB9F84E1}"/>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13" name="Picture 2">
            <a:extLst>
              <a:ext uri="{FF2B5EF4-FFF2-40B4-BE49-F238E27FC236}">
                <a16:creationId xmlns:a16="http://schemas.microsoft.com/office/drawing/2014/main" id="{362A9BA8-9D4B-4688-93B4-A761FCC6AFA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52F3FBE-F8F2-46F1-9200-FF4A74BCCF99}"/>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25" name="Textfeld 24">
            <a:extLst>
              <a:ext uri="{FF2B5EF4-FFF2-40B4-BE49-F238E27FC236}">
                <a16:creationId xmlns:a16="http://schemas.microsoft.com/office/drawing/2014/main" id="{2A46F6C7-ABF8-4668-8EB8-68D6043FC1C6}"/>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362479218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2" name="Grafik 1">
            <a:extLst>
              <a:ext uri="{FF2B5EF4-FFF2-40B4-BE49-F238E27FC236}">
                <a16:creationId xmlns:a16="http://schemas.microsoft.com/office/drawing/2014/main" id="{C67F71F5-7073-44AC-83A3-0E09171A2BD6}"/>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3" name="Grafik 2">
            <a:extLst>
              <a:ext uri="{FF2B5EF4-FFF2-40B4-BE49-F238E27FC236}">
                <a16:creationId xmlns:a16="http://schemas.microsoft.com/office/drawing/2014/main" id="{6FC7C6E7-2370-44E6-8673-CFF6EC811CB5}"/>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4" name="Grafik 3">
            <a:extLst>
              <a:ext uri="{FF2B5EF4-FFF2-40B4-BE49-F238E27FC236}">
                <a16:creationId xmlns:a16="http://schemas.microsoft.com/office/drawing/2014/main" id="{125BB33C-1433-4FBA-B692-655C715E5BE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6" name="Grafik 5">
            <a:extLst>
              <a:ext uri="{FF2B5EF4-FFF2-40B4-BE49-F238E27FC236}">
                <a16:creationId xmlns:a16="http://schemas.microsoft.com/office/drawing/2014/main" id="{1D319363-7FE2-46A1-B0D0-EAC441E99E7D}"/>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195BE56-B2C5-4D13-9870-57926DB3C0C7}"/>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47F73766-FEF9-4122-8459-1AE53644A262}"/>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9" name="Textfeld 8">
            <a:extLst>
              <a:ext uri="{FF2B5EF4-FFF2-40B4-BE49-F238E27FC236}">
                <a16:creationId xmlns:a16="http://schemas.microsoft.com/office/drawing/2014/main" id="{D2BBC530-7C9E-4ECE-BE28-291DB00DF528}"/>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22696070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4FD76ECF-38A6-4407-9D3E-D2F3EF2E317F}"/>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8" name="Grafik 7">
            <a:extLst>
              <a:ext uri="{FF2B5EF4-FFF2-40B4-BE49-F238E27FC236}">
                <a16:creationId xmlns:a16="http://schemas.microsoft.com/office/drawing/2014/main" id="{AB7CB8A7-EBC3-4DAC-9550-D605B2A508D6}"/>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9" name="Grafik 8">
            <a:extLst>
              <a:ext uri="{FF2B5EF4-FFF2-40B4-BE49-F238E27FC236}">
                <a16:creationId xmlns:a16="http://schemas.microsoft.com/office/drawing/2014/main" id="{BDC76154-8B4D-4618-AF9E-09FD9FB3D4C3}"/>
              </a:ext>
            </a:extLst>
          </p:cNvPr>
          <p:cNvPicPr>
            <a:picLocks noChangeAspect="1"/>
          </p:cNvPicPr>
          <p:nvPr/>
        </p:nvPicPr>
        <p:blipFill rotWithShape="1">
          <a:blip r:embed="rId6"/>
          <a:srcRect l="1" r="9810" b="42467"/>
          <a:stretch/>
        </p:blipFill>
        <p:spPr>
          <a:xfrm>
            <a:off x="5891336" y="4996319"/>
            <a:ext cx="441612" cy="307659"/>
          </a:xfrm>
          <a:prstGeom prst="rect">
            <a:avLst/>
          </a:prstGeom>
        </p:spPr>
      </p:pic>
      <p:sp>
        <p:nvSpPr>
          <p:cNvPr id="3" name="Textfeld 2">
            <a:extLst>
              <a:ext uri="{FF2B5EF4-FFF2-40B4-BE49-F238E27FC236}">
                <a16:creationId xmlns:a16="http://schemas.microsoft.com/office/drawing/2014/main" id="{DBA242C3-3D61-41AC-BD16-C92FDFE0EC69}"/>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4" name="Textfeld 3">
            <a:extLst>
              <a:ext uri="{FF2B5EF4-FFF2-40B4-BE49-F238E27FC236}">
                <a16:creationId xmlns:a16="http://schemas.microsoft.com/office/drawing/2014/main" id="{D2470D8E-F6A5-405C-B207-A4EDDE35123B}"/>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pic>
        <p:nvPicPr>
          <p:cNvPr id="6" name="Grafik 5">
            <a:extLst>
              <a:ext uri="{FF2B5EF4-FFF2-40B4-BE49-F238E27FC236}">
                <a16:creationId xmlns:a16="http://schemas.microsoft.com/office/drawing/2014/main" id="{D9F7FABE-5B4E-46E9-A4BF-FA006852F748}"/>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84974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571477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1337A738-5B7A-4CBA-BB56-713C1067B92B}"/>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6" name="Grafik 5">
            <a:extLst>
              <a:ext uri="{FF2B5EF4-FFF2-40B4-BE49-F238E27FC236}">
                <a16:creationId xmlns:a16="http://schemas.microsoft.com/office/drawing/2014/main" id="{2C05962C-6ADE-4624-ACF2-EBF73BB2E1F9}"/>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10" name="Grafik 9">
            <a:extLst>
              <a:ext uri="{FF2B5EF4-FFF2-40B4-BE49-F238E27FC236}">
                <a16:creationId xmlns:a16="http://schemas.microsoft.com/office/drawing/2014/main" id="{955951A1-7D13-43B6-B648-61C7A4216C36}"/>
              </a:ext>
            </a:extLst>
          </p:cNvPr>
          <p:cNvPicPr>
            <a:picLocks noChangeAspect="1"/>
          </p:cNvPicPr>
          <p:nvPr/>
        </p:nvPicPr>
        <p:blipFill rotWithShape="1">
          <a:blip r:embed="rId6"/>
          <a:srcRect l="1" r="9810" b="42467"/>
          <a:stretch/>
        </p:blipFill>
        <p:spPr>
          <a:xfrm>
            <a:off x="5891336" y="4996319"/>
            <a:ext cx="441612" cy="307659"/>
          </a:xfrm>
          <a:prstGeom prst="rect">
            <a:avLst/>
          </a:prstGeom>
        </p:spPr>
      </p:pic>
      <p:pic>
        <p:nvPicPr>
          <p:cNvPr id="7" name="Grafik 6">
            <a:extLst>
              <a:ext uri="{FF2B5EF4-FFF2-40B4-BE49-F238E27FC236}">
                <a16:creationId xmlns:a16="http://schemas.microsoft.com/office/drawing/2014/main" id="{5ADDA9C8-FCD9-4F06-A5C9-4676C8BCAB53}"/>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52EF28B5-73F4-4C76-8315-0096E18CF388}"/>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15" name="Textfeld 14">
            <a:extLst>
              <a:ext uri="{FF2B5EF4-FFF2-40B4-BE49-F238E27FC236}">
                <a16:creationId xmlns:a16="http://schemas.microsoft.com/office/drawing/2014/main" id="{84027DF0-1883-4DD9-8F26-881F06617BEC}"/>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spTree>
    <p:extLst>
      <p:ext uri="{BB962C8B-B14F-4D97-AF65-F5344CB8AC3E}">
        <p14:creationId xmlns:p14="http://schemas.microsoft.com/office/powerpoint/2010/main" val="6692661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1" name="Grafik 10">
            <a:extLst>
              <a:ext uri="{FF2B5EF4-FFF2-40B4-BE49-F238E27FC236}">
                <a16:creationId xmlns:a16="http://schemas.microsoft.com/office/drawing/2014/main" id="{0FC31E67-D151-4237-97B6-3253E97DAC0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6" name="Grafik 5">
            <a:extLst>
              <a:ext uri="{FF2B5EF4-FFF2-40B4-BE49-F238E27FC236}">
                <a16:creationId xmlns:a16="http://schemas.microsoft.com/office/drawing/2014/main" id="{C7E7336D-697D-403C-92CF-FF4D7A14AA5B}"/>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A1C61A95-377F-40E9-BE8F-5C2BF33FB5DD}"/>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7" name="Textfeld 6">
            <a:extLst>
              <a:ext uri="{FF2B5EF4-FFF2-40B4-BE49-F238E27FC236}">
                <a16:creationId xmlns:a16="http://schemas.microsoft.com/office/drawing/2014/main" id="{6E694C36-9F11-43A8-8019-DC058452DC3B}"/>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40173332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88EEC342-D6E3-416E-8F82-3A9E87D7DE8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9" name="Grafik 8">
            <a:extLst>
              <a:ext uri="{FF2B5EF4-FFF2-40B4-BE49-F238E27FC236}">
                <a16:creationId xmlns:a16="http://schemas.microsoft.com/office/drawing/2014/main" id="{0F1BAA1C-1FF6-4613-A125-05EA94A05829}"/>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87D34495-3724-4D60-A589-E81B1C472A57}"/>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11" name="Textfeld 10">
            <a:extLst>
              <a:ext uri="{FF2B5EF4-FFF2-40B4-BE49-F238E27FC236}">
                <a16:creationId xmlns:a16="http://schemas.microsoft.com/office/drawing/2014/main" id="{BD5DB2F2-77FC-45E2-8EE7-D83DDBED418D}"/>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14433320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1613"/>
          <a:stretch/>
        </p:blipFill>
        <p:spPr>
          <a:xfrm>
            <a:off x="894080" y="3627121"/>
            <a:ext cx="6345624" cy="577920"/>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Rechteck 6">
            <a:extLst>
              <a:ext uri="{FF2B5EF4-FFF2-40B4-BE49-F238E27FC236}">
                <a16:creationId xmlns:a16="http://schemas.microsoft.com/office/drawing/2014/main" id="{540C5807-BBB0-4883-97EC-B955EBC315F0}"/>
              </a:ext>
            </a:extLst>
          </p:cNvPr>
          <p:cNvSpPr/>
          <p:nvPr/>
        </p:nvSpPr>
        <p:spPr>
          <a:xfrm>
            <a:off x="2399042" y="2306643"/>
            <a:ext cx="4831784" cy="3516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pic>
        <p:nvPicPr>
          <p:cNvPr id="9" name="Grafik 8">
            <a:extLst>
              <a:ext uri="{FF2B5EF4-FFF2-40B4-BE49-F238E27FC236}">
                <a16:creationId xmlns:a16="http://schemas.microsoft.com/office/drawing/2014/main" id="{0A14396E-4654-4D1E-BA9E-C5B7B49CC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69" y="4204959"/>
            <a:ext cx="3251301" cy="1830001"/>
          </a:xfrm>
          <a:prstGeom prst="rect">
            <a:avLst/>
          </a:prstGeom>
        </p:spPr>
      </p:pic>
    </p:spTree>
    <p:extLst>
      <p:ext uri="{BB962C8B-B14F-4D97-AF65-F5344CB8AC3E}">
        <p14:creationId xmlns:p14="http://schemas.microsoft.com/office/powerpoint/2010/main" val="15500740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8" name="Textfeld 7">
            <a:extLst>
              <a:ext uri="{FF2B5EF4-FFF2-40B4-BE49-F238E27FC236}">
                <a16:creationId xmlns:a16="http://schemas.microsoft.com/office/drawing/2014/main" id="{26A78D1C-AF39-4CF7-8C69-49AE2B7EC4AE}"/>
              </a:ext>
            </a:extLst>
          </p:cNvPr>
          <p:cNvSpPr txBox="1"/>
          <p:nvPr/>
        </p:nvSpPr>
        <p:spPr>
          <a:xfrm>
            <a:off x="7119688" y="226049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8" name="Grafik 17">
            <a:extLst>
              <a:ext uri="{FF2B5EF4-FFF2-40B4-BE49-F238E27FC236}">
                <a16:creationId xmlns:a16="http://schemas.microsoft.com/office/drawing/2014/main" id="{87B26C75-0439-4C26-B761-74F818A18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69" y="4204959"/>
            <a:ext cx="3251301" cy="1830001"/>
          </a:xfrm>
          <a:prstGeom prst="rect">
            <a:avLst/>
          </a:prstGeom>
        </p:spPr>
      </p:pic>
    </p:spTree>
    <p:extLst>
      <p:ext uri="{BB962C8B-B14F-4D97-AF65-F5344CB8AC3E}">
        <p14:creationId xmlns:p14="http://schemas.microsoft.com/office/powerpoint/2010/main" val="94332113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1" dirty="0" err="1">
                <a:solidFill>
                  <a:srgbClr val="000000"/>
                </a:solidFill>
                <a:latin typeface="Calibri"/>
              </a:rPr>
              <a:t>Zusammenfassung</a:t>
            </a:r>
            <a:endParaRPr lang="en-US" sz="4800" b="1"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45</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2318097A-4438-4214-A177-8B43A1BCBB1E}"/>
              </a:ext>
            </a:extLst>
          </p:cNvPr>
          <p:cNvPicPr/>
          <p:nvPr/>
        </p:nvPicPr>
        <p:blipFill>
          <a:blip r:embed="rId2"/>
          <a:stretch/>
        </p:blipFill>
        <p:spPr>
          <a:xfrm>
            <a:off x="885600" y="1875453"/>
            <a:ext cx="6345624" cy="4097307"/>
          </a:xfrm>
          <a:prstGeom prst="rect">
            <a:avLst/>
          </a:prstGeom>
          <a:ln>
            <a:noFill/>
          </a:ln>
        </p:spPr>
      </p:pic>
      <p:sp>
        <p:nvSpPr>
          <p:cNvPr id="3" name="Textfeld 2">
            <a:extLst>
              <a:ext uri="{FF2B5EF4-FFF2-40B4-BE49-F238E27FC236}">
                <a16:creationId xmlns:a16="http://schemas.microsoft.com/office/drawing/2014/main" id="{CAC53016-7324-4B9A-8438-A7BA831831A6}"/>
              </a:ext>
            </a:extLst>
          </p:cNvPr>
          <p:cNvSpPr txBox="1"/>
          <p:nvPr/>
        </p:nvSpPr>
        <p:spPr>
          <a:xfrm>
            <a:off x="7138349" y="222426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B7EC7757-CD96-4125-B663-32FAC67DFCAF}"/>
              </a:ext>
            </a:extLst>
          </p:cNvPr>
          <p:cNvSpPr txBox="1"/>
          <p:nvPr/>
        </p:nvSpPr>
        <p:spPr>
          <a:xfrm>
            <a:off x="7138349" y="255312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66CF9EE3-F4DF-4535-B27E-526D33FAD55B}"/>
              </a:ext>
            </a:extLst>
          </p:cNvPr>
          <p:cNvSpPr txBox="1"/>
          <p:nvPr/>
        </p:nvSpPr>
        <p:spPr>
          <a:xfrm>
            <a:off x="7138349" y="2846950"/>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816A14EE-0D0B-467A-A4A0-3D83E385F0C3}"/>
              </a:ext>
            </a:extLst>
          </p:cNvPr>
          <p:cNvSpPr txBox="1"/>
          <p:nvPr/>
        </p:nvSpPr>
        <p:spPr>
          <a:xfrm>
            <a:off x="7138349" y="315324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0AC6C6ED-EFDC-4278-91BF-2CA38F81385F}"/>
              </a:ext>
            </a:extLst>
          </p:cNvPr>
          <p:cNvSpPr txBox="1"/>
          <p:nvPr/>
        </p:nvSpPr>
        <p:spPr>
          <a:xfrm>
            <a:off x="7138349" y="3469637"/>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1" name="Textfeld 10">
            <a:extLst>
              <a:ext uri="{FF2B5EF4-FFF2-40B4-BE49-F238E27FC236}">
                <a16:creationId xmlns:a16="http://schemas.microsoft.com/office/drawing/2014/main" id="{4B701351-966A-4C25-BF3A-81614D2249A2}"/>
              </a:ext>
            </a:extLst>
          </p:cNvPr>
          <p:cNvSpPr txBox="1"/>
          <p:nvPr/>
        </p:nvSpPr>
        <p:spPr>
          <a:xfrm>
            <a:off x="7138349" y="376966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3" name="Textfeld 12">
            <a:extLst>
              <a:ext uri="{FF2B5EF4-FFF2-40B4-BE49-F238E27FC236}">
                <a16:creationId xmlns:a16="http://schemas.microsoft.com/office/drawing/2014/main" id="{FEC0E31F-6918-4DB9-81C4-E89DE92245B1}"/>
              </a:ext>
            </a:extLst>
          </p:cNvPr>
          <p:cNvSpPr txBox="1"/>
          <p:nvPr/>
        </p:nvSpPr>
        <p:spPr>
          <a:xfrm>
            <a:off x="7138349" y="40985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5" name="Textfeld 14">
            <a:extLst>
              <a:ext uri="{FF2B5EF4-FFF2-40B4-BE49-F238E27FC236}">
                <a16:creationId xmlns:a16="http://schemas.microsoft.com/office/drawing/2014/main" id="{9A7B8C29-0259-43CC-828B-CE5B2F97DF79}"/>
              </a:ext>
            </a:extLst>
          </p:cNvPr>
          <p:cNvSpPr txBox="1"/>
          <p:nvPr/>
        </p:nvSpPr>
        <p:spPr>
          <a:xfrm>
            <a:off x="7138349" y="4392352"/>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7" name="Textfeld 16">
            <a:extLst>
              <a:ext uri="{FF2B5EF4-FFF2-40B4-BE49-F238E27FC236}">
                <a16:creationId xmlns:a16="http://schemas.microsoft.com/office/drawing/2014/main" id="{B4296AED-4C81-4E2B-9B7C-7748F16C37B1}"/>
              </a:ext>
            </a:extLst>
          </p:cNvPr>
          <p:cNvSpPr txBox="1"/>
          <p:nvPr/>
        </p:nvSpPr>
        <p:spPr>
          <a:xfrm>
            <a:off x="7138349" y="469864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9" name="Textfeld 18">
            <a:extLst>
              <a:ext uri="{FF2B5EF4-FFF2-40B4-BE49-F238E27FC236}">
                <a16:creationId xmlns:a16="http://schemas.microsoft.com/office/drawing/2014/main" id="{F2BCACBE-269E-421E-BC46-523557FF6A94}"/>
              </a:ext>
            </a:extLst>
          </p:cNvPr>
          <p:cNvSpPr txBox="1"/>
          <p:nvPr/>
        </p:nvSpPr>
        <p:spPr>
          <a:xfrm>
            <a:off x="7138349" y="5015039"/>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21" name="Textfeld 20">
            <a:extLst>
              <a:ext uri="{FF2B5EF4-FFF2-40B4-BE49-F238E27FC236}">
                <a16:creationId xmlns:a16="http://schemas.microsoft.com/office/drawing/2014/main" id="{F56CD4CA-6C77-4227-8ABC-8C9378FAFC2D}"/>
              </a:ext>
            </a:extLst>
          </p:cNvPr>
          <p:cNvSpPr txBox="1"/>
          <p:nvPr/>
        </p:nvSpPr>
        <p:spPr>
          <a:xfrm>
            <a:off x="7138349" y="542818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CustomShape 4">
            <a:extLst>
              <a:ext uri="{FF2B5EF4-FFF2-40B4-BE49-F238E27FC236}">
                <a16:creationId xmlns:a16="http://schemas.microsoft.com/office/drawing/2014/main" id="{0F39ED23-450A-4388-9ABB-CE5ED28EADCE}"/>
              </a:ext>
            </a:extLst>
          </p:cNvPr>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spTree>
    <p:extLst>
      <p:ext uri="{BB962C8B-B14F-4D97-AF65-F5344CB8AC3E}">
        <p14:creationId xmlns:p14="http://schemas.microsoft.com/office/powerpoint/2010/main" val="42514003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Ausblick</a:t>
            </a:r>
            <a:endParaRPr lang="en-US" sz="4800" b="0"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46</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Textfeld 2">
            <a:extLst>
              <a:ext uri="{FF2B5EF4-FFF2-40B4-BE49-F238E27FC236}">
                <a16:creationId xmlns:a16="http://schemas.microsoft.com/office/drawing/2014/main" id="{7E9B84CB-CA00-43DD-809B-B7C8BE1170A8}"/>
              </a:ext>
            </a:extLst>
          </p:cNvPr>
          <p:cNvSpPr txBox="1"/>
          <p:nvPr/>
        </p:nvSpPr>
        <p:spPr>
          <a:xfrm>
            <a:off x="822960" y="1940768"/>
            <a:ext cx="5006499" cy="4493538"/>
          </a:xfrm>
          <a:prstGeom prst="rect">
            <a:avLst/>
          </a:prstGeom>
          <a:noFill/>
        </p:spPr>
        <p:txBody>
          <a:bodyPr wrap="none" rtlCol="0">
            <a:spAutoFit/>
          </a:bodyPr>
          <a:lstStyle/>
          <a:p>
            <a:pPr marL="285750" indent="-285750">
              <a:buClr>
                <a:schemeClr val="bg1">
                  <a:lumMod val="50000"/>
                </a:schemeClr>
              </a:buClr>
              <a:buFont typeface="Wingdings" panose="05000000000000000000" pitchFamily="2" charset="2"/>
              <a:buChar char="§"/>
            </a:pPr>
            <a:r>
              <a:rPr lang="de-DE" sz="1600" dirty="0"/>
              <a:t>Design verfeinern:</a:t>
            </a:r>
          </a:p>
          <a:p>
            <a:pPr marL="742950" lvl="1" indent="-285750">
              <a:buClr>
                <a:schemeClr val="bg1">
                  <a:lumMod val="50000"/>
                </a:schemeClr>
              </a:buClr>
              <a:buFont typeface="Wingdings" panose="05000000000000000000" pitchFamily="2" charset="2"/>
              <a:buChar char="§"/>
            </a:pPr>
            <a:r>
              <a:rPr lang="de-DE" sz="1400" dirty="0"/>
              <a:t>Detaillieren der Hardware Schnittstellen</a:t>
            </a:r>
          </a:p>
          <a:p>
            <a:pPr marL="742950" lvl="1" indent="-285750">
              <a:buClr>
                <a:schemeClr val="bg1">
                  <a:lumMod val="50000"/>
                </a:schemeClr>
              </a:buClr>
              <a:buFont typeface="Wingdings" panose="05000000000000000000" pitchFamily="2" charset="2"/>
              <a:buChar char="§"/>
            </a:pPr>
            <a:endParaRPr lang="de-DE" sz="1600" dirty="0"/>
          </a:p>
          <a:p>
            <a:pPr marL="285750" indent="-285750">
              <a:buClr>
                <a:schemeClr val="bg1">
                  <a:lumMod val="50000"/>
                </a:schemeClr>
              </a:buClr>
              <a:buFont typeface="Wingdings" panose="05000000000000000000" pitchFamily="2" charset="2"/>
              <a:buChar char="§"/>
            </a:pPr>
            <a:r>
              <a:rPr lang="de-DE" sz="1600" dirty="0"/>
              <a:t>Simulationen durchführen</a:t>
            </a:r>
          </a:p>
          <a:p>
            <a:pPr marL="742950" lvl="1" indent="-285750">
              <a:buClr>
                <a:schemeClr val="bg1">
                  <a:lumMod val="50000"/>
                </a:schemeClr>
              </a:buClr>
              <a:buFont typeface="Wingdings" panose="05000000000000000000" pitchFamily="2" charset="2"/>
              <a:buChar char="§"/>
            </a:pPr>
            <a:r>
              <a:rPr lang="de-DE" sz="1400" dirty="0"/>
              <a:t>Flow Simulation, Kinematik, Dichtigkeitsprüfungen</a:t>
            </a:r>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000" dirty="0"/>
          </a:p>
          <a:p>
            <a:pPr marL="285750" indent="-285750">
              <a:buClr>
                <a:schemeClr val="bg1">
                  <a:lumMod val="50000"/>
                </a:schemeClr>
              </a:buClr>
              <a:buFont typeface="Wingdings" panose="05000000000000000000" pitchFamily="2" charset="2"/>
              <a:buChar char="§"/>
            </a:pPr>
            <a:r>
              <a:rPr lang="de-DE" sz="1600" dirty="0"/>
              <a:t>Software erweitern</a:t>
            </a:r>
          </a:p>
          <a:p>
            <a:pPr marL="742950" lvl="1" indent="-285750">
              <a:buClr>
                <a:schemeClr val="bg1">
                  <a:lumMod val="50000"/>
                </a:schemeClr>
              </a:buClr>
              <a:buFont typeface="Wingdings" panose="05000000000000000000" pitchFamily="2" charset="2"/>
              <a:buChar char="§"/>
            </a:pPr>
            <a:r>
              <a:rPr lang="de-DE" sz="1400" dirty="0"/>
              <a:t>Diagonales Fahren des Bots </a:t>
            </a:r>
          </a:p>
          <a:p>
            <a:pPr marL="742950" lvl="1" indent="-285750">
              <a:buClr>
                <a:schemeClr val="bg1">
                  <a:lumMod val="50000"/>
                </a:schemeClr>
              </a:buClr>
              <a:buFont typeface="Wingdings" panose="05000000000000000000" pitchFamily="2" charset="2"/>
              <a:buChar char="§"/>
            </a:pPr>
            <a:r>
              <a:rPr lang="de-DE" sz="1400" dirty="0"/>
              <a:t>Einfügen von Nebel, inkl. Sichteinschränkung</a:t>
            </a:r>
          </a:p>
          <a:p>
            <a:pPr marL="742950" lvl="1" indent="-285750">
              <a:buClr>
                <a:schemeClr val="bg1">
                  <a:lumMod val="50000"/>
                </a:schemeClr>
              </a:buClr>
              <a:buFont typeface="Wingdings" panose="05000000000000000000" pitchFamily="2" charset="2"/>
              <a:buChar char="§"/>
            </a:pPr>
            <a:r>
              <a:rPr lang="de-DE" sz="1400" dirty="0"/>
              <a:t>Verschieben von Gegenstände</a:t>
            </a:r>
          </a:p>
          <a:p>
            <a:pPr marL="742950" lvl="1" indent="-285750">
              <a:buClr>
                <a:schemeClr val="bg1">
                  <a:lumMod val="50000"/>
                </a:schemeClr>
              </a:buClr>
              <a:buFont typeface="Wingdings" panose="05000000000000000000" pitchFamily="2" charset="2"/>
              <a:buChar char="§"/>
            </a:pPr>
            <a:endParaRPr lang="de-DE" sz="1600" dirty="0"/>
          </a:p>
        </p:txBody>
      </p:sp>
      <p:pic>
        <p:nvPicPr>
          <p:cNvPr id="4" name="flowsim_air_front">
            <a:hlinkClick r:id="" action="ppaction://media"/>
            <a:extLst>
              <a:ext uri="{FF2B5EF4-FFF2-40B4-BE49-F238E27FC236}">
                <a16:creationId xmlns:a16="http://schemas.microsoft.com/office/drawing/2014/main" id="{91A6EB68-AB30-43FE-AFE4-B7AEFC51F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3772" y="3262170"/>
            <a:ext cx="3587131" cy="1440458"/>
          </a:xfrm>
          <a:prstGeom prst="rect">
            <a:avLst/>
          </a:prstGeom>
        </p:spPr>
      </p:pic>
      <p:sp>
        <p:nvSpPr>
          <p:cNvPr id="5" name="Textfeld 4">
            <a:extLst>
              <a:ext uri="{FF2B5EF4-FFF2-40B4-BE49-F238E27FC236}">
                <a16:creationId xmlns:a16="http://schemas.microsoft.com/office/drawing/2014/main" id="{081006C4-58C4-460C-8A78-957E5551D124}"/>
              </a:ext>
            </a:extLst>
          </p:cNvPr>
          <p:cNvSpPr txBox="1"/>
          <p:nvPr/>
        </p:nvSpPr>
        <p:spPr>
          <a:xfrm>
            <a:off x="1257300" y="4702628"/>
            <a:ext cx="2020105" cy="276999"/>
          </a:xfrm>
          <a:prstGeom prst="rect">
            <a:avLst/>
          </a:prstGeom>
          <a:noFill/>
        </p:spPr>
        <p:txBody>
          <a:bodyPr wrap="none" rtlCol="0">
            <a:spAutoFit/>
          </a:bodyPr>
          <a:lstStyle/>
          <a:p>
            <a:r>
              <a:rPr lang="de-DE" sz="1200" b="1" dirty="0"/>
              <a:t>Abb.27 : Flow Simulation</a:t>
            </a:r>
          </a:p>
        </p:txBody>
      </p:sp>
      <p:pic>
        <p:nvPicPr>
          <p:cNvPr id="7" name="Grafik 6">
            <a:extLst>
              <a:ext uri="{FF2B5EF4-FFF2-40B4-BE49-F238E27FC236}">
                <a16:creationId xmlns:a16="http://schemas.microsoft.com/office/drawing/2014/main" id="{DB486064-BBDF-4876-995A-3FB86806390E}"/>
              </a:ext>
            </a:extLst>
          </p:cNvPr>
          <p:cNvPicPr>
            <a:picLocks noChangeAspect="1"/>
          </p:cNvPicPr>
          <p:nvPr/>
        </p:nvPicPr>
        <p:blipFill>
          <a:blip r:embed="rId6"/>
          <a:stretch>
            <a:fillRect/>
          </a:stretch>
        </p:blipFill>
        <p:spPr>
          <a:xfrm>
            <a:off x="5034226" y="3201678"/>
            <a:ext cx="2546976" cy="1561442"/>
          </a:xfrm>
          <a:prstGeom prst="rect">
            <a:avLst/>
          </a:prstGeom>
        </p:spPr>
      </p:pic>
      <p:sp>
        <p:nvSpPr>
          <p:cNvPr id="8" name="Textfeld 7">
            <a:extLst>
              <a:ext uri="{FF2B5EF4-FFF2-40B4-BE49-F238E27FC236}">
                <a16:creationId xmlns:a16="http://schemas.microsoft.com/office/drawing/2014/main" id="{5A498293-D69E-498D-B4C8-7BE195703325}"/>
              </a:ext>
            </a:extLst>
          </p:cNvPr>
          <p:cNvSpPr txBox="1"/>
          <p:nvPr/>
        </p:nvSpPr>
        <p:spPr>
          <a:xfrm>
            <a:off x="5034226" y="4732630"/>
            <a:ext cx="2252540" cy="276999"/>
          </a:xfrm>
          <a:prstGeom prst="rect">
            <a:avLst/>
          </a:prstGeom>
          <a:noFill/>
        </p:spPr>
        <p:txBody>
          <a:bodyPr wrap="none" rtlCol="0">
            <a:spAutoFit/>
          </a:bodyPr>
          <a:lstStyle/>
          <a:p>
            <a:r>
              <a:rPr lang="de-DE" sz="1200" b="1" dirty="0"/>
              <a:t>Abb.28 : Kinematik Greifarm</a:t>
            </a:r>
          </a:p>
        </p:txBody>
      </p:sp>
    </p:spTree>
    <p:extLst>
      <p:ext uri="{BB962C8B-B14F-4D97-AF65-F5344CB8AC3E}">
        <p14:creationId xmlns:p14="http://schemas.microsoft.com/office/powerpoint/2010/main" val="29828711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2050790"/>
            <a:ext cx="8338586" cy="3860940"/>
          </a:xfrm>
          <a:prstGeom prst="rect">
            <a:avLst/>
          </a:prstGeom>
          <a:ln>
            <a:noFill/>
          </a:ln>
        </p:spPr>
      </p:pic>
      <p:sp>
        <p:nvSpPr>
          <p:cNvPr id="99" name="TextShape 1"/>
          <p:cNvSpPr txBox="1"/>
          <p:nvPr/>
        </p:nvSpPr>
        <p:spPr>
          <a:xfrm>
            <a:off x="850500" y="-295136"/>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1600" b="0" strike="noStrike" spc="-52" dirty="0">
                <a:solidFill>
                  <a:srgbClr val="999999"/>
                </a:solidFill>
                <a:latin typeface="Calibri Light"/>
              </a:rPr>
              <a:t>- Gruppe 2 -</a:t>
            </a:r>
            <a:endParaRPr lang="en-US" sz="1600" b="0" strike="noStrike" spc="-1" dirty="0">
              <a:solidFill>
                <a:srgbClr val="000000"/>
              </a:solidFill>
              <a:latin typeface="Calibri"/>
            </a:endParaRPr>
          </a:p>
        </p:txBody>
      </p:sp>
      <p:sp>
        <p:nvSpPr>
          <p:cNvPr id="2" name="Textfeld 1">
            <a:extLst>
              <a:ext uri="{FF2B5EF4-FFF2-40B4-BE49-F238E27FC236}">
                <a16:creationId xmlns:a16="http://schemas.microsoft.com/office/drawing/2014/main" id="{34F308DA-7E75-44D9-B947-1B12DBA76F30}"/>
              </a:ext>
            </a:extLst>
          </p:cNvPr>
          <p:cNvSpPr txBox="1"/>
          <p:nvPr/>
        </p:nvSpPr>
        <p:spPr>
          <a:xfrm>
            <a:off x="751114" y="5448894"/>
            <a:ext cx="3736407" cy="646331"/>
          </a:xfrm>
          <a:prstGeom prst="rect">
            <a:avLst/>
          </a:prstGeom>
          <a:noFill/>
        </p:spPr>
        <p:txBody>
          <a:bodyPr wrap="none" rtlCol="0">
            <a:spAutoFit/>
          </a:bodyPr>
          <a:lstStyle/>
          <a:p>
            <a:r>
              <a:rPr lang="de-DE"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„Lass wen retten!“</a:t>
            </a:r>
          </a:p>
        </p:txBody>
      </p:sp>
      <p:sp>
        <p:nvSpPr>
          <p:cNvPr id="100" name="TextShape 2"/>
          <p:cNvSpPr txBox="1"/>
          <p:nvPr/>
        </p:nvSpPr>
        <p:spPr>
          <a:xfrm>
            <a:off x="850500" y="1767134"/>
            <a:ext cx="6413040" cy="890280"/>
          </a:xfrm>
          <a:prstGeom prst="rect">
            <a:avLst/>
          </a:prstGeom>
          <a:noFill/>
          <a:ln>
            <a:noFill/>
          </a:ln>
        </p:spPr>
        <p:txBody>
          <a:bodyPr anchor="ctr">
            <a:normAutofit/>
          </a:bodyPr>
          <a:lstStyle/>
          <a:p>
            <a:pPr algn="just">
              <a:lnSpc>
                <a:spcPct val="90000"/>
              </a:lnSpc>
            </a:pPr>
            <a:r>
              <a:rPr lang="de-DE" sz="1600" b="0" strike="noStrike" cap="all" spc="-52" dirty="0">
                <a:solidFill>
                  <a:srgbClr val="999999"/>
                </a:solidFill>
                <a:latin typeface="Calibri Light"/>
              </a:rPr>
              <a:t>Bruno Berger / Lukas Walter / Melanie Löbel</a:t>
            </a:r>
            <a:endParaRPr lang="de-DE" sz="1600" b="0" strike="noStrike" spc="-1" dirty="0">
              <a:latin typeface="Arial"/>
            </a:endParaRPr>
          </a:p>
        </p:txBody>
      </p:sp>
    </p:spTree>
    <p:extLst>
      <p:ext uri="{BB962C8B-B14F-4D97-AF65-F5344CB8AC3E}">
        <p14:creationId xmlns:p14="http://schemas.microsoft.com/office/powerpoint/2010/main" val="23795365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48</a:t>
            </a:fld>
            <a:endParaRPr lang="de-DE" sz="1050" b="0" strike="noStrike" spc="-1">
              <a:latin typeface="Times New Roman"/>
            </a:endParaRPr>
          </a:p>
        </p:txBody>
      </p:sp>
      <p:sp>
        <p:nvSpPr>
          <p:cNvPr id="288" name="CustomShape 3"/>
          <p:cNvSpPr/>
          <p:nvPr/>
        </p:nvSpPr>
        <p:spPr>
          <a:xfrm>
            <a:off x="828360" y="1884960"/>
            <a:ext cx="6155253" cy="433819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pc="-1" dirty="0">
                <a:solidFill>
                  <a:srgbClr val="000000"/>
                </a:solidFill>
                <a:latin typeface="Calibri" panose="020F0502020204030204" pitchFamily="34" charset="0"/>
                <a:cs typeface="Calibri" panose="020F0502020204030204" pitchFamily="34" charset="0"/>
              </a:rPr>
              <a:t>Abb.1	</a:t>
            </a:r>
            <a:r>
              <a:rPr lang="de-DE" sz="1200" strike="noStrike" spc="-1" dirty="0">
                <a:latin typeface="Calibri" panose="020F0502020204030204" pitchFamily="34" charset="0"/>
                <a:cs typeface="Calibri" panose="020F0502020204030204" pitchFamily="34" charset="0"/>
                <a:hlinkClick r:id="rId3"/>
              </a:rPr>
              <a:t>https://www.planet-wissen.de/natur/naturgewalten/erdbeben/index.html</a:t>
            </a: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Abb.2	</a:t>
            </a:r>
            <a:r>
              <a:rPr lang="de-DE" sz="1200" strike="noStrike" spc="-1" dirty="0">
                <a:latin typeface="Calibri" panose="020F0502020204030204" pitchFamily="34" charset="0"/>
                <a:cs typeface="Calibri" panose="020F0502020204030204" pitchFamily="34" charset="0"/>
                <a:hlinkClick r:id="rId4"/>
              </a:rPr>
              <a:t>https://p5.focus.de/img/fotos/origs8399001/3248515803-w630-h472-o-q75-p5/</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Abb.3	</a:t>
            </a:r>
            <a:r>
              <a:rPr lang="de-DE" sz="1200" strike="noStrike" spc="-1" dirty="0">
                <a:latin typeface="Calibri" panose="020F0502020204030204" pitchFamily="34" charset="0"/>
                <a:cs typeface="Calibri" panose="020F0502020204030204" pitchFamily="34" charset="0"/>
                <a:hlinkClick r:id="rId5"/>
              </a:rPr>
              <a:t>https://www.donnersberg.de/donnersbergkreis/Aktuelles/</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Abb.4 	</a:t>
            </a:r>
            <a:r>
              <a:rPr lang="de-DE" sz="1200" strike="noStrike" spc="-1" dirty="0">
                <a:latin typeface="Calibri" panose="020F0502020204030204" pitchFamily="34" charset="0"/>
                <a:cs typeface="Calibri" panose="020F0502020204030204" pitchFamily="34" charset="0"/>
                <a:hlinkClick r:id="rId6"/>
              </a:rPr>
              <a:t>https://www.mining-technology.com/features/feature111373/</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Abb.5	</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Product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context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overview</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Abb.6	 System </a:t>
            </a:r>
            <a:r>
              <a:rPr lang="de-DE" sz="1200" strike="noStrike" spc="-1" dirty="0" err="1">
                <a:solidFill>
                  <a:srgbClr val="000000"/>
                </a:solidFill>
                <a:latin typeface="Calibri" panose="020F0502020204030204" pitchFamily="34" charset="0"/>
                <a:cs typeface="Calibri" panose="020F0502020204030204" pitchFamily="34" charset="0"/>
              </a:rPr>
              <a:t>environment</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Abb.7	 Use Case Model (Erstellung mit Enterprise Architecture)</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Abb.8-10	</a:t>
            </a:r>
            <a:r>
              <a:rPr lang="de-DE" sz="1200" strike="noStrike" spc="-1" dirty="0">
                <a:solidFill>
                  <a:srgbClr val="000000"/>
                </a:solidFill>
                <a:latin typeface="Calibri" panose="020F0502020204030204" pitchFamily="34" charset="0"/>
                <a:cs typeface="Calibri" panose="020F0502020204030204" pitchFamily="34" charset="0"/>
              </a:rPr>
              <a:t>Paper Prototype Bruno Berger, Melanie Löbel, Lukas Walter</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Abb.11	3D</a:t>
            </a:r>
            <a:r>
              <a:rPr lang="de-DE" sz="1200" strike="noStrike" spc="-1" dirty="0">
                <a:solidFill>
                  <a:srgbClr val="000000"/>
                </a:solidFill>
                <a:latin typeface="Calibri" panose="020F0502020204030204" pitchFamily="34" charset="0"/>
                <a:cs typeface="Calibri" panose="020F0502020204030204" pitchFamily="34" charset="0"/>
              </a:rPr>
              <a:t> Prototype</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Abb.12a-c	Final 3D</a:t>
            </a:r>
            <a:endParaRPr lang="de-DE" sz="1200" strike="noStrike" spc="-1" dirty="0">
              <a:latin typeface="Calibri" panose="020F0502020204030204" pitchFamily="34" charset="0"/>
              <a:cs typeface="Calibri" panose="020F0502020204030204" pitchFamily="34" charset="0"/>
            </a:endParaRP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Abb.13	</a:t>
            </a:r>
            <a:r>
              <a:rPr lang="de-DE" sz="1200" strike="noStrike" spc="-1" dirty="0">
                <a:solidFill>
                  <a:srgbClr val="000000"/>
                </a:solidFill>
                <a:latin typeface="Calibri"/>
              </a:rPr>
              <a:t>Class Diagramm „Rescue Robot“</a:t>
            </a: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Abb.14	</a:t>
            </a:r>
            <a:r>
              <a:rPr lang="de-DE" sz="1200" strike="noStrike" spc="-1" dirty="0" err="1">
                <a:solidFill>
                  <a:srgbClr val="000000"/>
                </a:solidFill>
                <a:latin typeface="Calibri" panose="020F0502020204030204" pitchFamily="34" charset="0"/>
                <a:cs typeface="Calibri" panose="020F0502020204030204" pitchFamily="34" charset="0"/>
              </a:rPr>
              <a:t>Swimelane-Diagram</a:t>
            </a:r>
            <a:endParaRPr lang="de-DE" sz="1200" strike="noStrike" spc="-1" dirty="0">
              <a:solidFill>
                <a:srgbClr val="000000"/>
              </a:solidFill>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6495676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49</a:t>
            </a:fld>
            <a:endParaRPr lang="de-DE" sz="1050" b="0" strike="noStrike" spc="-1">
              <a:latin typeface="Times New Roman"/>
            </a:endParaRPr>
          </a:p>
        </p:txBody>
      </p:sp>
      <p:sp>
        <p:nvSpPr>
          <p:cNvPr id="288" name="CustomShape 3"/>
          <p:cNvSpPr/>
          <p:nvPr/>
        </p:nvSpPr>
        <p:spPr>
          <a:xfrm>
            <a:off x="828360" y="1884960"/>
            <a:ext cx="4547312" cy="452286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solidFill>
                  <a:srgbClr val="000000"/>
                </a:solidFill>
                <a:latin typeface="Calibri" panose="020F0502020204030204" pitchFamily="34" charset="0"/>
                <a:cs typeface="Calibri" panose="020F0502020204030204" pitchFamily="34" charset="0"/>
              </a:rPr>
              <a:t>Abb.15	</a:t>
            </a:r>
            <a:r>
              <a:rPr lang="de-DE" sz="1200" strike="noStrike" spc="-1" dirty="0">
                <a:solidFill>
                  <a:srgbClr val="000000"/>
                </a:solidFill>
                <a:latin typeface="Calibri"/>
              </a:rPr>
              <a:t>Subsystem „</a:t>
            </a:r>
            <a:r>
              <a:rPr lang="de-DE" sz="1200" strike="noStrike" spc="-1" dirty="0" err="1">
                <a:solidFill>
                  <a:srgbClr val="000000"/>
                </a:solidFill>
                <a:latin typeface="Calibri"/>
              </a:rPr>
              <a:t>Premises</a:t>
            </a:r>
            <a:r>
              <a:rPr lang="de-DE" sz="1200" strike="noStrike" spc="-1" dirty="0">
                <a:solidFill>
                  <a:srgbClr val="000000"/>
                </a:solidFill>
                <a:latin typeface="Calibri"/>
              </a:rPr>
              <a:t>“</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Abb.16	Ausschnitt aus Subsystem „</a:t>
            </a:r>
            <a:r>
              <a:rPr lang="de-DE" sz="1200" strike="noStrike" spc="-1" dirty="0" err="1">
                <a:solidFill>
                  <a:srgbClr val="000000"/>
                </a:solidFill>
                <a:latin typeface="Calibri" panose="020F0502020204030204" pitchFamily="34" charset="0"/>
                <a:cs typeface="Calibri" panose="020F0502020204030204" pitchFamily="34" charset="0"/>
              </a:rPr>
              <a:t>Premises</a:t>
            </a:r>
            <a:r>
              <a:rPr lang="de-DE" sz="1200" strike="noStrike"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Abb.17	Visualisierung des Firmengeländes</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Abb.18	Aktivitätsdiagramm „</a:t>
            </a:r>
            <a:r>
              <a:rPr lang="de-DE" sz="1200" spc="-1" dirty="0">
                <a:solidFill>
                  <a:srgbClr val="000000"/>
                </a:solidFill>
                <a:latin typeface="Calibri" panose="020F0502020204030204" pitchFamily="34" charset="0"/>
                <a:cs typeface="Calibri" panose="020F0502020204030204" pitchFamily="34" charset="0"/>
                <a:hlinkClick r:id="rId3" action="ppaction://hlinkfile"/>
              </a:rPr>
              <a:t>Signalverfolgung</a:t>
            </a:r>
            <a:r>
              <a:rPr lang="de-DE" sz="1200"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Abb.19</a:t>
            </a:r>
            <a:r>
              <a:rPr lang="de-DE" sz="1200" spc="-1" dirty="0">
                <a:solidFill>
                  <a:srgbClr val="000000"/>
                </a:solidFill>
                <a:latin typeface="Calibri" panose="020F0502020204030204" pitchFamily="34" charset="0"/>
                <a:cs typeface="Calibri" panose="020F0502020204030204" pitchFamily="34" charset="0"/>
              </a:rPr>
              <a:t> 	Aktivitätsdiagramm „</a:t>
            </a:r>
            <a:r>
              <a:rPr lang="de-DE" sz="1200" spc="-1" dirty="0" err="1">
                <a:solidFill>
                  <a:srgbClr val="000000"/>
                </a:solidFill>
                <a:latin typeface="Calibri" panose="020F0502020204030204" pitchFamily="34" charset="0"/>
                <a:cs typeface="Calibri" panose="020F0502020204030204" pitchFamily="34" charset="0"/>
                <a:hlinkClick r:id="rId4" action="ppaction://hlinkfile"/>
              </a:rPr>
              <a:t>Locomotion</a:t>
            </a:r>
            <a:r>
              <a:rPr lang="de-DE" sz="1200" spc="-1" dirty="0">
                <a:solidFill>
                  <a:srgbClr val="000000"/>
                </a:solidFill>
                <a:latin typeface="Calibri" panose="020F0502020204030204" pitchFamily="34" charset="0"/>
                <a:cs typeface="Calibri" panose="020F0502020204030204" pitchFamily="34" charset="0"/>
              </a:rPr>
              <a:t>“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pc="-1" dirty="0">
                <a:solidFill>
                  <a:srgbClr val="000000"/>
                </a:solidFill>
                <a:latin typeface="Calibri" panose="020F0502020204030204" pitchFamily="34" charset="0"/>
                <a:cs typeface="Calibri" panose="020F0502020204030204" pitchFamily="34" charset="0"/>
              </a:rPr>
              <a:t>Abb.20	3D Ansicht Rückseite (NFR1+2)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Abb.21	</a:t>
            </a:r>
            <a:r>
              <a:rPr lang="de-DE" sz="1200" spc="-1" dirty="0">
                <a:latin typeface="Calibri" panose="020F0502020204030204" pitchFamily="34" charset="0"/>
                <a:cs typeface="Calibri" panose="020F0502020204030204" pitchFamily="34" charset="0"/>
              </a:rPr>
              <a:t>Darstellung des beweglichen Greifers (NFR3.1) [GRAB1]</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Abb.22	</a:t>
            </a:r>
            <a:r>
              <a:rPr lang="de-DE" sz="1200" spc="-1" dirty="0">
                <a:latin typeface="Calibri" panose="020F0502020204030204" pitchFamily="34" charset="0"/>
                <a:cs typeface="Calibri" panose="020F0502020204030204" pitchFamily="34" charset="0"/>
              </a:rPr>
              <a:t>Implementierung von Greifer und Greifarm</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23	Darstellung Behälter (FR4 + NFR5)</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Abb.24	</a:t>
            </a:r>
            <a:r>
              <a:rPr lang="de-DE" sz="1200" spc="-1" dirty="0">
                <a:latin typeface="Calibri" panose="020F0502020204030204" pitchFamily="34" charset="0"/>
                <a:cs typeface="Calibri" panose="020F0502020204030204" pitchFamily="34" charset="0"/>
              </a:rPr>
              <a:t>Implementierung von verschließbaren Behälter (FR4)</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25	Darstellung Peripherie Schnittstelle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26	Implementierung Peripherie (NFR8)</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0179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1884703"/>
            <a:ext cx="5943493" cy="343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5</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9152889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50</a:t>
            </a:fld>
            <a:endParaRPr lang="de-DE" sz="1050" b="0" strike="noStrike" spc="-1">
              <a:latin typeface="Times New Roman"/>
            </a:endParaRPr>
          </a:p>
        </p:txBody>
      </p:sp>
      <p:sp>
        <p:nvSpPr>
          <p:cNvPr id="288" name="CustomShape 3"/>
          <p:cNvSpPr/>
          <p:nvPr/>
        </p:nvSpPr>
        <p:spPr>
          <a:xfrm>
            <a:off x="828360" y="1884960"/>
            <a:ext cx="5708720" cy="286086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27 	</a:t>
            </a:r>
            <a:r>
              <a:rPr lang="de-DE" sz="1200" dirty="0">
                <a:latin typeface="Calibri" panose="020F0502020204030204" pitchFamily="34" charset="0"/>
                <a:cs typeface="Calibri" panose="020F0502020204030204" pitchFamily="34" charset="0"/>
              </a:rPr>
              <a:t>Flow Simulation</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Abb.28</a:t>
            </a:r>
            <a:r>
              <a:rPr lang="de-DE" sz="1200" spc="-1" dirty="0">
                <a:latin typeface="Calibri" panose="020F0502020204030204" pitchFamily="34" charset="0"/>
                <a:cs typeface="Calibri" panose="020F0502020204030204" pitchFamily="34" charset="0"/>
              </a:rPr>
              <a:t> 	Kinematik Greifarm</a:t>
            </a: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Tab.1 	</a:t>
            </a:r>
            <a:r>
              <a:rPr lang="de-DE" sz="1200" spc="-1" dirty="0" err="1">
                <a:latin typeface="Calibri" panose="020F0502020204030204" pitchFamily="34" charset="0"/>
                <a:cs typeface="Calibri" panose="020F0502020204030204" pitchFamily="34" charset="0"/>
              </a:rPr>
              <a:t>Requirements</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Video1	</a:t>
            </a:r>
            <a:r>
              <a:rPr lang="de-DE" sz="1200" b="1" spc="-1" dirty="0">
                <a:latin typeface="Calibri"/>
              </a:rPr>
              <a:t> </a:t>
            </a:r>
            <a:r>
              <a:rPr lang="de-DE" sz="1200" spc="-1" dirty="0">
                <a:latin typeface="Calibri"/>
              </a:rPr>
              <a:t>Visuelle Darstellung  „</a:t>
            </a:r>
            <a:r>
              <a:rPr lang="de-DE" sz="1200" spc="-1" dirty="0" err="1">
                <a:latin typeface="Calibri"/>
              </a:rPr>
              <a:t>Locomotion</a:t>
            </a:r>
            <a:r>
              <a:rPr lang="de-DE" sz="1200" spc="-1" dirty="0">
                <a:latin typeface="Calibri"/>
              </a:rPr>
              <a:t>“ in Unity</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Video2	</a:t>
            </a:r>
            <a:r>
              <a:rPr lang="de-DE" sz="1200" spc="-1" dirty="0">
                <a:latin typeface="Calibri"/>
              </a:rPr>
              <a:t> C# Implementierung „</a:t>
            </a:r>
            <a:r>
              <a:rPr lang="de-DE" sz="1200" spc="-1" dirty="0" err="1">
                <a:latin typeface="Calibri"/>
              </a:rPr>
              <a:t>Detect</a:t>
            </a:r>
            <a:r>
              <a:rPr lang="de-DE" sz="1200" spc="-1" dirty="0">
                <a:latin typeface="Calibri"/>
              </a:rPr>
              <a:t> and </a:t>
            </a:r>
            <a:r>
              <a:rPr lang="de-DE" sz="1200" spc="-1" dirty="0" err="1">
                <a:latin typeface="Calibri"/>
              </a:rPr>
              <a:t>rescue</a:t>
            </a:r>
            <a:r>
              <a:rPr lang="de-DE" sz="1200" spc="-1" dirty="0">
                <a:latin typeface="Calibri"/>
              </a:rPr>
              <a:t> </a:t>
            </a:r>
            <a:r>
              <a:rPr lang="de-DE" sz="1200" spc="-1" dirty="0" err="1">
                <a:latin typeface="Calibri"/>
              </a:rPr>
              <a:t>obstacle</a:t>
            </a:r>
            <a:r>
              <a:rPr lang="de-DE" sz="1200" spc="-1" dirty="0">
                <a:latin typeface="Calibri"/>
              </a:rPr>
              <a:t>“ </a:t>
            </a:r>
          </a:p>
          <a:p>
            <a:endParaRPr lang="de-DE" sz="1200" spc="-1" dirty="0">
              <a:latin typeface="Calibri"/>
              <a:cs typeface="Calibri" panose="020F0502020204030204" pitchFamily="34" charset="0"/>
            </a:endParaRPr>
          </a:p>
          <a:p>
            <a:endParaRPr lang="de-DE" sz="1200" spc="-1" dirty="0">
              <a:latin typeface="Calibri"/>
              <a:cs typeface="Calibri" panose="020F0502020204030204" pitchFamily="34" charset="0"/>
            </a:endParaRPr>
          </a:p>
          <a:p>
            <a:r>
              <a:rPr lang="de-DE" sz="1200" b="0" i="1" strike="noStrike" spc="-1" dirty="0">
                <a:solidFill>
                  <a:srgbClr val="000000"/>
                </a:solidFill>
                <a:latin typeface="Calibri" panose="020F0502020204030204" pitchFamily="34" charset="0"/>
                <a:cs typeface="Calibri" panose="020F0502020204030204" pitchFamily="34" charset="0"/>
              </a:rPr>
              <a:t>[GRAB1] </a:t>
            </a:r>
            <a:r>
              <a:rPr lang="de-DE" sz="1200" spc="-1" dirty="0">
                <a:solidFill>
                  <a:srgbClr val="000000"/>
                </a:solidFill>
                <a:latin typeface="Calibri" panose="020F0502020204030204" pitchFamily="34" charset="0"/>
                <a:cs typeface="Calibri" panose="020F0502020204030204" pitchFamily="34" charset="0"/>
              </a:rPr>
              <a:t>	</a:t>
            </a:r>
            <a:r>
              <a:rPr lang="de-DE" sz="1200" b="0" strike="noStrike" spc="-1" dirty="0">
                <a:latin typeface="Calibri" panose="020F0502020204030204" pitchFamily="34" charset="0"/>
                <a:cs typeface="Calibri" panose="020F0502020204030204" pitchFamily="34" charset="0"/>
              </a:rPr>
              <a:t>https://grabcad.com/library/4-bar-linkage-gripper-with-dynamixel-rx-64-1</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68360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rafik 4"/>
          <p:cNvPicPr/>
          <p:nvPr/>
        </p:nvPicPr>
        <p:blipFill>
          <a:blip r:embed="rId2"/>
          <a:stretch/>
        </p:blipFill>
        <p:spPr>
          <a:xfrm>
            <a:off x="926280" y="2000160"/>
            <a:ext cx="4680360" cy="3364560"/>
          </a:xfrm>
          <a:prstGeom prst="rect">
            <a:avLst/>
          </a:prstGeom>
          <a:ln>
            <a:noFill/>
          </a:ln>
        </p:spPr>
      </p:pic>
      <p:sp>
        <p:nvSpPr>
          <p:cNvPr id="13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err="1">
                <a:solidFill>
                  <a:srgbClr val="404040"/>
                </a:solidFill>
                <a:latin typeface="Calibri Light"/>
              </a:rPr>
              <a:t>Produktübersicht</a:t>
            </a:r>
            <a:endParaRPr lang="en-US" sz="4800" b="0" strike="noStrike" spc="-1" dirty="0">
              <a:solidFill>
                <a:srgbClr val="000000"/>
              </a:solidFill>
              <a:latin typeface="Calibri"/>
            </a:endParaRPr>
          </a:p>
        </p:txBody>
      </p:sp>
      <p:sp>
        <p:nvSpPr>
          <p:cNvPr id="13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C7B28BA-4A31-48C0-B58B-9C25035C3B9F}" type="slidenum">
              <a:rPr lang="de-DE" sz="1050" b="0" strike="noStrike" spc="-1">
                <a:solidFill>
                  <a:srgbClr val="FFFFFF"/>
                </a:solidFill>
                <a:latin typeface="Calibri"/>
              </a:rPr>
              <a:t>6</a:t>
            </a:fld>
            <a:endParaRPr lang="de-DE" sz="1050" b="0" strike="noStrike" spc="-1">
              <a:latin typeface="Times New Roman"/>
            </a:endParaRPr>
          </a:p>
        </p:txBody>
      </p:sp>
      <p:sp>
        <p:nvSpPr>
          <p:cNvPr id="13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5" name="CustomShape 4"/>
          <p:cNvSpPr/>
          <p:nvPr/>
        </p:nvSpPr>
        <p:spPr>
          <a:xfrm>
            <a:off x="936720" y="5351040"/>
            <a:ext cx="22582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Abb.5: </a:t>
            </a:r>
            <a:r>
              <a:rPr lang="de-DE" sz="1200" b="1" strike="noStrike" spc="-1" dirty="0" err="1">
                <a:solidFill>
                  <a:srgbClr val="000000"/>
                </a:solidFill>
                <a:latin typeface="Calibri"/>
              </a:rPr>
              <a:t>Product</a:t>
            </a:r>
            <a:r>
              <a:rPr lang="de-DE" sz="1200" b="1" strike="noStrike" spc="-1" dirty="0">
                <a:solidFill>
                  <a:srgbClr val="000000"/>
                </a:solidFill>
                <a:latin typeface="Calibri"/>
              </a:rPr>
              <a:t> </a:t>
            </a:r>
            <a:r>
              <a:rPr lang="de-DE" sz="1200" b="1" strike="noStrike" spc="-1" dirty="0" err="1">
                <a:solidFill>
                  <a:srgbClr val="000000"/>
                </a:solidFill>
                <a:latin typeface="Calibri"/>
              </a:rPr>
              <a:t>context</a:t>
            </a:r>
            <a:r>
              <a:rPr lang="de-DE" sz="1200" b="1" strike="noStrike" spc="-1" dirty="0">
                <a:solidFill>
                  <a:srgbClr val="000000"/>
                </a:solidFill>
                <a:latin typeface="Calibri"/>
              </a:rPr>
              <a:t> </a:t>
            </a:r>
            <a:r>
              <a:rPr lang="de-DE" sz="1200" b="1" strike="noStrike" spc="-1" dirty="0" err="1">
                <a:solidFill>
                  <a:srgbClr val="000000"/>
                </a:solidFill>
                <a:latin typeface="Calibri"/>
              </a:rPr>
              <a:t>overview</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Systemumgebung</a:t>
            </a:r>
            <a:endParaRPr lang="en-US" sz="4800" b="0" strike="noStrike" spc="-1">
              <a:solidFill>
                <a:srgbClr val="000000"/>
              </a:solidFill>
              <a:latin typeface="Calibri"/>
            </a:endParaRPr>
          </a:p>
        </p:txBody>
      </p:sp>
      <p:sp>
        <p:nvSpPr>
          <p:cNvPr id="13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24A8122-0D93-4B93-B9D4-9AE81A35AF21}" type="slidenum">
              <a:rPr lang="de-DE" sz="1050" b="0" strike="noStrike" spc="-1">
                <a:solidFill>
                  <a:srgbClr val="FFFFFF"/>
                </a:solidFill>
                <a:latin typeface="Calibri"/>
              </a:rPr>
              <a:t>7</a:t>
            </a:fld>
            <a:endParaRPr lang="de-DE" sz="1050" b="0" strike="noStrike" spc="-1">
              <a:latin typeface="Times New Roman"/>
            </a:endParaRPr>
          </a:p>
        </p:txBody>
      </p:sp>
      <p:sp>
        <p:nvSpPr>
          <p:cNvPr id="138"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9" name="CustomShape 4"/>
          <p:cNvSpPr/>
          <p:nvPr/>
        </p:nvSpPr>
        <p:spPr>
          <a:xfrm>
            <a:off x="926640" y="6023341"/>
            <a:ext cx="1936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Abb.6: System </a:t>
            </a:r>
            <a:r>
              <a:rPr lang="de-DE" sz="1200" b="1" strike="noStrike" spc="-1" dirty="0" err="1">
                <a:solidFill>
                  <a:srgbClr val="000000"/>
                </a:solidFill>
                <a:latin typeface="Calibri"/>
              </a:rPr>
              <a:t>environment</a:t>
            </a:r>
            <a:endParaRPr lang="de-DE" sz="1200" b="0" strike="noStrike" spc="-1" dirty="0">
              <a:latin typeface="Arial"/>
            </a:endParaRPr>
          </a:p>
        </p:txBody>
      </p:sp>
      <p:pic>
        <p:nvPicPr>
          <p:cNvPr id="5" name="Grafik 4">
            <a:extLst>
              <a:ext uri="{FF2B5EF4-FFF2-40B4-BE49-F238E27FC236}">
                <a16:creationId xmlns:a16="http://schemas.microsoft.com/office/drawing/2014/main" id="{D9FD63A3-60DB-4E18-B035-1AEE9846A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640" y="1778306"/>
            <a:ext cx="4998299" cy="4245035"/>
          </a:xfrm>
          <a:prstGeom prst="rect">
            <a:avLst/>
          </a:prstGeom>
        </p:spPr>
      </p:pic>
      <p:sp>
        <p:nvSpPr>
          <p:cNvPr id="2" name="Textfeld 1">
            <a:extLst>
              <a:ext uri="{FF2B5EF4-FFF2-40B4-BE49-F238E27FC236}">
                <a16:creationId xmlns:a16="http://schemas.microsoft.com/office/drawing/2014/main" id="{E8C3B2E2-E0D6-4724-AD76-E1417B60DD92}"/>
              </a:ext>
            </a:extLst>
          </p:cNvPr>
          <p:cNvSpPr txBox="1"/>
          <p:nvPr/>
        </p:nvSpPr>
        <p:spPr>
          <a:xfrm>
            <a:off x="6391190" y="1847880"/>
            <a:ext cx="1975210" cy="1077218"/>
          </a:xfrm>
          <a:prstGeom prst="rect">
            <a:avLst/>
          </a:prstGeom>
          <a:solidFill>
            <a:schemeClr val="accent2">
              <a:lumMod val="40000"/>
              <a:lumOff val="60000"/>
            </a:schemeClr>
          </a:solidFill>
          <a:ln>
            <a:solidFill>
              <a:schemeClr val="accent1"/>
            </a:solidFill>
          </a:ln>
        </p:spPr>
        <p:txBody>
          <a:bodyPr wrap="square" rtlCol="0">
            <a:spAutoFit/>
          </a:bodyPr>
          <a:lstStyle/>
          <a:p>
            <a:r>
              <a:rPr lang="de-DE" sz="1600" b="1" dirty="0"/>
              <a:t>Szenario:</a:t>
            </a:r>
          </a:p>
          <a:p>
            <a:r>
              <a:rPr lang="de-DE" sz="1600" dirty="0"/>
              <a:t>Explosion auf dem Industriegelände mit Atomkraftwerk</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5">
            <a:extLst>
              <a:ext uri="{FF2B5EF4-FFF2-40B4-BE49-F238E27FC236}">
                <a16:creationId xmlns:a16="http://schemas.microsoft.com/office/drawing/2014/main" id="{49767B81-9FC6-40F8-9689-5D513A9B64C1}"/>
              </a:ext>
            </a:extLst>
          </p:cNvPr>
          <p:cNvSpPr/>
          <p:nvPr/>
        </p:nvSpPr>
        <p:spPr bwMode="auto">
          <a:xfrm>
            <a:off x="822960" y="2313910"/>
            <a:ext cx="5943493" cy="131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8</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3580887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Requirements </a:t>
            </a:r>
            <a:endParaRPr lang="en-US" sz="4800" b="0" strike="noStrike" spc="-1">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9</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44" name="CustomShape 4"/>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pic>
        <p:nvPicPr>
          <p:cNvPr id="145" name="Grafik 5"/>
          <p:cNvPicPr/>
          <p:nvPr/>
        </p:nvPicPr>
        <p:blipFill>
          <a:blip r:embed="rId2"/>
          <a:stretch/>
        </p:blipFill>
        <p:spPr>
          <a:xfrm>
            <a:off x="885600" y="1875453"/>
            <a:ext cx="6345624" cy="4097307"/>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2347</Words>
  <Application>Microsoft Office PowerPoint</Application>
  <PresentationFormat>Bildschirmpräsentation (4:3)</PresentationFormat>
  <Paragraphs>541</Paragraphs>
  <Slides>50</Slides>
  <Notes>34</Notes>
  <HiddenSlides>0</HiddenSlides>
  <MMClips>2</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50</vt:i4>
      </vt:variant>
    </vt:vector>
  </HeadingPairs>
  <TitlesOfParts>
    <vt:vector size="59" baseType="lpstr">
      <vt:lpstr>-apple-system</vt:lpstr>
      <vt:lpstr>Arial</vt:lpstr>
      <vt:lpstr>Calibri</vt:lpstr>
      <vt:lpstr>Calibri Light</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Löbel, Melanie</dc:creator>
  <dc:description/>
  <cp:lastModifiedBy>Lukas Walter</cp:lastModifiedBy>
  <cp:revision>574</cp:revision>
  <cp:lastPrinted>2020-08-12T10:51:35Z</cp:lastPrinted>
  <dcterms:created xsi:type="dcterms:W3CDTF">2019-04-05T07:17:35Z</dcterms:created>
  <dcterms:modified xsi:type="dcterms:W3CDTF">2020-08-23T20:05:53Z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Bildschirmpräsentation (4:3)</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